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1"/>
  </p:notesMasterIdLst>
  <p:sldIdLst>
    <p:sldId id="257" r:id="rId2"/>
    <p:sldId id="356" r:id="rId3"/>
    <p:sldId id="357" r:id="rId4"/>
    <p:sldId id="358" r:id="rId5"/>
    <p:sldId id="360" r:id="rId6"/>
    <p:sldId id="359" r:id="rId7"/>
    <p:sldId id="36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321" r:id="rId24"/>
    <p:sldId id="260" r:id="rId25"/>
    <p:sldId id="264" r:id="rId26"/>
    <p:sldId id="262" r:id="rId27"/>
    <p:sldId id="261" r:id="rId28"/>
    <p:sldId id="263" r:id="rId29"/>
    <p:sldId id="342" r:id="rId30"/>
    <p:sldId id="343" r:id="rId31"/>
    <p:sldId id="320" r:id="rId32"/>
    <p:sldId id="265" r:id="rId33"/>
    <p:sldId id="266" r:id="rId34"/>
    <p:sldId id="267" r:id="rId35"/>
    <p:sldId id="268" r:id="rId36"/>
    <p:sldId id="269" r:id="rId37"/>
    <p:sldId id="295" r:id="rId38"/>
    <p:sldId id="294" r:id="rId39"/>
    <p:sldId id="288" r:id="rId40"/>
    <p:sldId id="297" r:id="rId41"/>
    <p:sldId id="270" r:id="rId42"/>
    <p:sldId id="298" r:id="rId43"/>
    <p:sldId id="299" r:id="rId44"/>
    <p:sldId id="300" r:id="rId45"/>
    <p:sldId id="301" r:id="rId46"/>
    <p:sldId id="304" r:id="rId47"/>
    <p:sldId id="307" r:id="rId48"/>
    <p:sldId id="302" r:id="rId49"/>
    <p:sldId id="303" r:id="rId50"/>
    <p:sldId id="308" r:id="rId51"/>
    <p:sldId id="306" r:id="rId52"/>
    <p:sldId id="310" r:id="rId53"/>
    <p:sldId id="311" r:id="rId54"/>
    <p:sldId id="312" r:id="rId55"/>
    <p:sldId id="309" r:id="rId56"/>
    <p:sldId id="313" r:id="rId57"/>
    <p:sldId id="317" r:id="rId58"/>
    <p:sldId id="319" r:id="rId59"/>
    <p:sldId id="318" r:id="rId60"/>
    <p:sldId id="322" r:id="rId61"/>
    <p:sldId id="323" r:id="rId62"/>
    <p:sldId id="314" r:id="rId63"/>
    <p:sldId id="324" r:id="rId64"/>
    <p:sldId id="325" r:id="rId65"/>
    <p:sldId id="327" r:id="rId66"/>
    <p:sldId id="326" r:id="rId67"/>
    <p:sldId id="328" r:id="rId68"/>
    <p:sldId id="315" r:id="rId69"/>
    <p:sldId id="329" r:id="rId70"/>
    <p:sldId id="331" r:id="rId71"/>
    <p:sldId id="332" r:id="rId72"/>
    <p:sldId id="333" r:id="rId73"/>
    <p:sldId id="316" r:id="rId74"/>
    <p:sldId id="334" r:id="rId75"/>
    <p:sldId id="335" r:id="rId76"/>
    <p:sldId id="336" r:id="rId77"/>
    <p:sldId id="337" r:id="rId78"/>
    <p:sldId id="345" r:id="rId79"/>
    <p:sldId id="341" r:id="rId80"/>
    <p:sldId id="338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39" r:id="rId9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5"/>
    <p:restoredTop sz="94631"/>
  </p:normalViewPr>
  <p:slideViewPr>
    <p:cSldViewPr snapToGrid="0" snapToObjects="1">
      <p:cViewPr>
        <p:scale>
          <a:sx n="75" d="100"/>
          <a:sy n="75" d="100"/>
        </p:scale>
        <p:origin x="94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0E5C1-93DA-4B42-A076-AE19FF2508D1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0A2E3-64E3-5C41-9F46-5C06755FB7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50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0DC24-248B-B940-8C37-5C472DD0E5B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07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84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9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00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104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80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75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638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006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8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06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64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52EC-B0D2-FE44-AF48-04AAA2C7119D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79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1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1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microsoft.com/office/2007/relationships/hdphoto" Target="../media/hdphoto9.wdp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0.jpe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microsoft.com/office/2007/relationships/hdphoto" Target="../media/hdphoto9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.png"/><Relationship Id="rId5" Type="http://schemas.microsoft.com/office/2007/relationships/hdphoto" Target="../media/hdphoto5.wdp"/><Relationship Id="rId6" Type="http://schemas.openxmlformats.org/officeDocument/2006/relationships/image" Target="../media/image9.png"/><Relationship Id="rId7" Type="http://schemas.microsoft.com/office/2007/relationships/hdphoto" Target="../media/hdphoto6.wdp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5" Type="http://schemas.openxmlformats.org/officeDocument/2006/relationships/image" Target="../media/image39.png"/><Relationship Id="rId6" Type="http://schemas.microsoft.com/office/2007/relationships/hdphoto" Target="../media/hdphoto12.wdp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5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3.png"/><Relationship Id="rId5" Type="http://schemas.microsoft.com/office/2007/relationships/hdphoto" Target="../media/hdphoto9.wdp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0.jpe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1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181820" y="2539388"/>
            <a:ext cx="66864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/>
              <a:t>R Interface to Python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0" y="88136"/>
            <a:ext cx="161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 smtClean="0"/>
              <a:t>Tokyo.R</a:t>
            </a:r>
            <a:r>
              <a:rPr kumimoji="1" lang="en-US" altLang="ja-JP" sz="2000" dirty="0" smtClean="0"/>
              <a:t> </a:t>
            </a:r>
            <a:r>
              <a:rPr lang="en-US" altLang="ja-JP" sz="2000" dirty="0"/>
              <a:t>#80</a:t>
            </a:r>
            <a:endParaRPr kumimoji="1" lang="ja-JP" altLang="en-US" sz="2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488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2019.07.27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842000" y="5632394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kilometer00</a:t>
            </a:r>
            <a:endParaRPr kumimoji="1" lang="ja-JP" altLang="en-US" sz="3600" dirty="0"/>
          </a:p>
        </p:txBody>
      </p:sp>
      <p:pic>
        <p:nvPicPr>
          <p:cNvPr id="1026" name="Picture 2" descr="クレスコ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32" y="-71938"/>
            <a:ext cx="298286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78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xmlns="" id="{25257DBB-0562-D44F-B250-CE1CAFAE4920}"/>
              </a:ext>
            </a:extLst>
          </p:cNvPr>
          <p:cNvSpPr/>
          <p:nvPr/>
        </p:nvSpPr>
        <p:spPr>
          <a:xfrm>
            <a:off x="679780" y="396605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4A2531AE-5CB3-3A4A-AE24-8DECFA748CC2}"/>
              </a:ext>
            </a:extLst>
          </p:cNvPr>
          <p:cNvSpPr txBox="1"/>
          <p:nvPr/>
        </p:nvSpPr>
        <p:spPr>
          <a:xfrm>
            <a:off x="3576592" y="108336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A4A441D3-13E6-4446-83B8-9A301A340062}"/>
              </a:ext>
            </a:extLst>
          </p:cNvPr>
          <p:cNvSpPr txBox="1"/>
          <p:nvPr/>
        </p:nvSpPr>
        <p:spPr>
          <a:xfrm>
            <a:off x="1337292" y="47837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xmlns="" id="{797E7F09-852F-4E48-976D-7A9266671C00}"/>
              </a:ext>
            </a:extLst>
          </p:cNvPr>
          <p:cNvSpPr/>
          <p:nvPr/>
        </p:nvSpPr>
        <p:spPr>
          <a:xfrm>
            <a:off x="1123720" y="2847869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F63A6FD7-906C-C044-90EE-74C8F0570FF8}"/>
              </a:ext>
            </a:extLst>
          </p:cNvPr>
          <p:cNvSpPr txBox="1"/>
          <p:nvPr/>
        </p:nvSpPr>
        <p:spPr>
          <a:xfrm>
            <a:off x="3567947" y="183243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9A6EA3E9-B55C-474C-92EA-BA5C2650005B}"/>
              </a:ext>
            </a:extLst>
          </p:cNvPr>
          <p:cNvSpPr txBox="1"/>
          <p:nvPr/>
        </p:nvSpPr>
        <p:spPr>
          <a:xfrm>
            <a:off x="1172866" y="332898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xmlns="" id="{3CD7A3EE-9165-7347-AC4C-2DB5B12F631A}"/>
              </a:ext>
            </a:extLst>
          </p:cNvPr>
          <p:cNvSpPr txBox="1"/>
          <p:nvPr/>
        </p:nvSpPr>
        <p:spPr>
          <a:xfrm>
            <a:off x="4981513" y="332898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xmlns="" id="{14F39815-6361-A34B-B5C9-346622ECDDB1}"/>
              </a:ext>
            </a:extLst>
          </p:cNvPr>
          <p:cNvSpPr/>
          <p:nvPr/>
        </p:nvSpPr>
        <p:spPr>
          <a:xfrm>
            <a:off x="694050" y="4653683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xmlns="" id="{A5808105-7D98-544A-8B8F-6DD629AB0029}"/>
              </a:ext>
            </a:extLst>
          </p:cNvPr>
          <p:cNvSpPr txBox="1"/>
          <p:nvPr/>
        </p:nvSpPr>
        <p:spPr>
          <a:xfrm>
            <a:off x="3378481" y="5125667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CA22BBCD-63AE-F84A-8DDF-2D4F9F3C7BB3}"/>
              </a:ext>
            </a:extLst>
          </p:cNvPr>
          <p:cNvSpPr txBox="1"/>
          <p:nvPr/>
        </p:nvSpPr>
        <p:spPr>
          <a:xfrm>
            <a:off x="1331332" y="602430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pic>
        <p:nvPicPr>
          <p:cNvPr id="53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80" y="104967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www.okadajp.org/RWiki/Rlogo.png">
            <a:extLst>
              <a:ext uri="{FF2B5EF4-FFF2-40B4-BE49-F238E27FC236}">
                <a16:creationId xmlns:a16="http://schemas.microsoft.com/office/drawing/2014/main" xmlns="" id="{6EE811FE-F20A-A64C-A156-D7831CA5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95" y="2899614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www.okadajp.org/RWiki/Rlogo.png">
            <a:extLst>
              <a:ext uri="{FF2B5EF4-FFF2-40B4-BE49-F238E27FC236}">
                <a16:creationId xmlns:a16="http://schemas.microsoft.com/office/drawing/2014/main" xmlns="" id="{7899F349-69E4-6548-B255-7DC6CA7A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94" y="469795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69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xmlns="" id="{25257DBB-0562-D44F-B250-CE1CAFAE4920}"/>
              </a:ext>
            </a:extLst>
          </p:cNvPr>
          <p:cNvSpPr/>
          <p:nvPr/>
        </p:nvSpPr>
        <p:spPr>
          <a:xfrm>
            <a:off x="679780" y="396605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4A2531AE-5CB3-3A4A-AE24-8DECFA748CC2}"/>
              </a:ext>
            </a:extLst>
          </p:cNvPr>
          <p:cNvSpPr txBox="1"/>
          <p:nvPr/>
        </p:nvSpPr>
        <p:spPr>
          <a:xfrm>
            <a:off x="3576592" y="108336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A4A441D3-13E6-4446-83B8-9A301A340062}"/>
              </a:ext>
            </a:extLst>
          </p:cNvPr>
          <p:cNvSpPr txBox="1"/>
          <p:nvPr/>
        </p:nvSpPr>
        <p:spPr>
          <a:xfrm>
            <a:off x="1337292" y="47837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xmlns="" id="{797E7F09-852F-4E48-976D-7A9266671C00}"/>
              </a:ext>
            </a:extLst>
          </p:cNvPr>
          <p:cNvSpPr/>
          <p:nvPr/>
        </p:nvSpPr>
        <p:spPr>
          <a:xfrm>
            <a:off x="1123720" y="2847869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F63A6FD7-906C-C044-90EE-74C8F0570FF8}"/>
              </a:ext>
            </a:extLst>
          </p:cNvPr>
          <p:cNvSpPr txBox="1"/>
          <p:nvPr/>
        </p:nvSpPr>
        <p:spPr>
          <a:xfrm>
            <a:off x="3567947" y="183243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9A6EA3E9-B55C-474C-92EA-BA5C2650005B}"/>
              </a:ext>
            </a:extLst>
          </p:cNvPr>
          <p:cNvSpPr txBox="1"/>
          <p:nvPr/>
        </p:nvSpPr>
        <p:spPr>
          <a:xfrm>
            <a:off x="1172866" y="332898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xmlns="" id="{3CD7A3EE-9165-7347-AC4C-2DB5B12F631A}"/>
              </a:ext>
            </a:extLst>
          </p:cNvPr>
          <p:cNvSpPr txBox="1"/>
          <p:nvPr/>
        </p:nvSpPr>
        <p:spPr>
          <a:xfrm>
            <a:off x="4981513" y="332898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xmlns="" id="{14F39815-6361-A34B-B5C9-346622ECDDB1}"/>
              </a:ext>
            </a:extLst>
          </p:cNvPr>
          <p:cNvSpPr/>
          <p:nvPr/>
        </p:nvSpPr>
        <p:spPr>
          <a:xfrm>
            <a:off x="694050" y="4653683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xmlns="" id="{A5808105-7D98-544A-8B8F-6DD629AB0029}"/>
              </a:ext>
            </a:extLst>
          </p:cNvPr>
          <p:cNvSpPr txBox="1"/>
          <p:nvPr/>
        </p:nvSpPr>
        <p:spPr>
          <a:xfrm>
            <a:off x="3378481" y="5125667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CA22BBCD-63AE-F84A-8DDF-2D4F9F3C7BB3}"/>
              </a:ext>
            </a:extLst>
          </p:cNvPr>
          <p:cNvSpPr txBox="1"/>
          <p:nvPr/>
        </p:nvSpPr>
        <p:spPr>
          <a:xfrm>
            <a:off x="1331332" y="602430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pic>
        <p:nvPicPr>
          <p:cNvPr id="53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80" y="104967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www.okadajp.org/RWiki/Rlogo.png">
            <a:extLst>
              <a:ext uri="{FF2B5EF4-FFF2-40B4-BE49-F238E27FC236}">
                <a16:creationId xmlns:a16="http://schemas.microsoft.com/office/drawing/2014/main" xmlns="" id="{6EE811FE-F20A-A64C-A156-D7831CA5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95" y="2899614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www.okadajp.org/RWiki/Rlogo.png">
            <a:extLst>
              <a:ext uri="{FF2B5EF4-FFF2-40B4-BE49-F238E27FC236}">
                <a16:creationId xmlns:a16="http://schemas.microsoft.com/office/drawing/2014/main" xmlns="" id="{7899F349-69E4-6548-B255-7DC6CA7A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94" y="469795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関連画像">
            <a:extLst>
              <a:ext uri="{FF2B5EF4-FFF2-40B4-BE49-F238E27FC236}">
                <a16:creationId xmlns:a16="http://schemas.microsoft.com/office/drawing/2014/main" xmlns="" id="{4304ACDF-5372-0E4A-B229-4662F6B56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09" y="519197"/>
            <a:ext cx="6983895" cy="59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4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:a16="http://schemas.microsoft.com/office/drawing/2014/main" xmlns="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xmlns="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xmlns="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xmlns="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:a16="http://schemas.microsoft.com/office/drawing/2014/main" xmlns="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xmlns="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xmlns="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:a16="http://schemas.microsoft.com/office/drawing/2014/main" xmlns="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xmlns="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454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:a16="http://schemas.microsoft.com/office/drawing/2014/main" xmlns="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xmlns="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xmlns="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xmlns="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:a16="http://schemas.microsoft.com/office/drawing/2014/main" xmlns="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xmlns="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xmlns="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:a16="http://schemas.microsoft.com/office/drawing/2014/main" xmlns="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xmlns="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xmlns="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:a16="http://schemas.microsoft.com/office/drawing/2014/main" xmlns="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:a16="http://schemas.microsoft.com/office/drawing/2014/main" xmlns="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:a16="http://schemas.microsoft.com/office/drawing/2014/main" xmlns="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xmlns="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xmlns="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:a16="http://schemas.microsoft.com/office/drawing/2014/main" xmlns="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:a16="http://schemas.microsoft.com/office/drawing/2014/main" xmlns="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:a16="http://schemas.microsoft.com/office/drawing/2014/main" xmlns="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xmlns="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xmlns="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xmlns="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:a16="http://schemas.microsoft.com/office/drawing/2014/main" xmlns="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xmlns="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xmlns="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:a16="http://schemas.microsoft.com/office/drawing/2014/main" xmlns="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xmlns="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xmlns="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:a16="http://schemas.microsoft.com/office/drawing/2014/main" xmlns="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:a16="http://schemas.microsoft.com/office/drawing/2014/main" xmlns="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:a16="http://schemas.microsoft.com/office/drawing/2014/main" xmlns="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xmlns="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xmlns="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:a16="http://schemas.microsoft.com/office/drawing/2014/main" xmlns="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:a16="http://schemas.microsoft.com/office/drawing/2014/main" xmlns="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円/楕円 25">
            <a:extLst>
              <a:ext uri="{FF2B5EF4-FFF2-40B4-BE49-F238E27FC236}">
                <a16:creationId xmlns:a16="http://schemas.microsoft.com/office/drawing/2014/main" xmlns="" id="{F40EEFFF-136D-4045-AA08-F16D2068AA74}"/>
              </a:ext>
            </a:extLst>
          </p:cNvPr>
          <p:cNvSpPr/>
          <p:nvPr/>
        </p:nvSpPr>
        <p:spPr>
          <a:xfrm>
            <a:off x="7370956" y="4268334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1</a:t>
            </a:r>
            <a:endParaRPr kumimoji="1" lang="ja-JP" altLang="en-US" dirty="0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xmlns="" id="{40965FE1-A143-7349-ADC6-29F01EF29ED1}"/>
              </a:ext>
            </a:extLst>
          </p:cNvPr>
          <p:cNvSpPr/>
          <p:nvPr/>
        </p:nvSpPr>
        <p:spPr>
          <a:xfrm>
            <a:off x="2680216" y="459879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2</a:t>
            </a:r>
            <a:endParaRPr kumimoji="1" lang="ja-JP" altLang="en-US" dirty="0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xmlns="" id="{D21692D9-F016-954C-886A-8F1AD22C7691}"/>
              </a:ext>
            </a:extLst>
          </p:cNvPr>
          <p:cNvSpPr/>
          <p:nvPr/>
        </p:nvSpPr>
        <p:spPr>
          <a:xfrm>
            <a:off x="5025586" y="2364107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31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:a16="http://schemas.microsoft.com/office/drawing/2014/main" xmlns="" id="{A0BAFC7E-7834-CB4D-A819-47A0E5FB4472}"/>
              </a:ext>
            </a:extLst>
          </p:cNvPr>
          <p:cNvSpPr/>
          <p:nvPr/>
        </p:nvSpPr>
        <p:spPr>
          <a:xfrm>
            <a:off x="5660127" y="4991899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xmlns="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143520" y="1697778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xmlns="" id="{56DA6960-0822-3249-800A-D16B67075D4C}"/>
              </a:ext>
            </a:extLst>
          </p:cNvPr>
          <p:cNvSpPr/>
          <p:nvPr/>
        </p:nvSpPr>
        <p:spPr>
          <a:xfrm>
            <a:off x="871191" y="785759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EACEEAF8-1A1B-EC48-B0CF-9ECBBA5A1EE9}"/>
              </a:ext>
            </a:extLst>
          </p:cNvPr>
          <p:cNvSpPr txBox="1"/>
          <p:nvPr/>
        </p:nvSpPr>
        <p:spPr>
          <a:xfrm>
            <a:off x="1448569" y="1084371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264EF2B2-7ADF-B84C-96CD-65CA8BC6B604}"/>
              </a:ext>
            </a:extLst>
          </p:cNvPr>
          <p:cNvSpPr txBox="1"/>
          <p:nvPr/>
        </p:nvSpPr>
        <p:spPr>
          <a:xfrm>
            <a:off x="6199339" y="5360666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xmlns="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7061915" y="4467742"/>
            <a:ext cx="0" cy="64865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:a16="http://schemas.microsoft.com/office/drawing/2014/main" xmlns="" id="{704DE5F8-12C8-B246-B15F-209C2A2B5604}"/>
              </a:ext>
            </a:extLst>
          </p:cNvPr>
          <p:cNvSpPr/>
          <p:nvPr/>
        </p:nvSpPr>
        <p:spPr>
          <a:xfrm rot="10800000">
            <a:off x="5330845" y="3644803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xmlns="" id="{F7878DBE-967D-2A41-9313-ECD6B5D467E6}"/>
              </a:ext>
            </a:extLst>
          </p:cNvPr>
          <p:cNvGrpSpPr/>
          <p:nvPr/>
        </p:nvGrpSpPr>
        <p:grpSpPr>
          <a:xfrm>
            <a:off x="6825217" y="3494679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xmlns="" id="{D96CD9B2-C644-1D42-A3D7-B71E7A1E4D1B}"/>
              </a:ext>
            </a:extLst>
          </p:cNvPr>
          <p:cNvSpPr/>
          <p:nvPr/>
        </p:nvSpPr>
        <p:spPr>
          <a:xfrm rot="10800000">
            <a:off x="1417527" y="2587390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フローチャート: 準備 26">
            <a:extLst>
              <a:ext uri="{FF2B5EF4-FFF2-40B4-BE49-F238E27FC236}">
                <a16:creationId xmlns:a16="http://schemas.microsoft.com/office/drawing/2014/main" xmlns="" id="{0BC0AED4-5DEF-1F43-B3F5-33539EF67928}"/>
              </a:ext>
            </a:extLst>
          </p:cNvPr>
          <p:cNvSpPr/>
          <p:nvPr/>
        </p:nvSpPr>
        <p:spPr>
          <a:xfrm rot="16200000">
            <a:off x="3070053" y="2451083"/>
            <a:ext cx="3080034" cy="2795723"/>
          </a:xfrm>
          <a:prstGeom prst="flowChartPreparation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Picture 2" descr="http://www.okadajp.org/RWiki/Rlogo.png">
            <a:extLst>
              <a:ext uri="{FF2B5EF4-FFF2-40B4-BE49-F238E27FC236}">
                <a16:creationId xmlns:a16="http://schemas.microsoft.com/office/drawing/2014/main" xmlns="" id="{778D8F7E-1594-7240-BF85-400CB84A0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840" y="3005566"/>
            <a:ext cx="2176459" cy="16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4162953"/>
            <a:ext cx="7572375" cy="1823509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2DCC2292-7B9E-F642-B38C-A2C3CAF64FE9}"/>
              </a:ext>
            </a:extLst>
          </p:cNvPr>
          <p:cNvSpPr txBox="1"/>
          <p:nvPr/>
        </p:nvSpPr>
        <p:spPr>
          <a:xfrm>
            <a:off x="1229785" y="4947762"/>
            <a:ext cx="6970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Integrated Development Environment</a:t>
            </a:r>
            <a:endParaRPr kumimoji="1" lang="ja-JP" altLang="en-US" sz="3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F36E30FA-FC15-134E-860B-E441A4C80C96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xmlns="" id="{10EED25E-F2CB-7E48-B7E4-D5FE0A9E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46" y="1166540"/>
            <a:ext cx="4748394" cy="38295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xmlns="" id="{C0B2DF59-DA80-8141-98F5-CBE87DF9C7E1}"/>
              </a:ext>
            </a:extLst>
          </p:cNvPr>
          <p:cNvSpPr/>
          <p:nvPr/>
        </p:nvSpPr>
        <p:spPr>
          <a:xfrm>
            <a:off x="2174520" y="380622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https://www.rstudio.com/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2C6C7700-C6A2-A846-84CE-A8EB284D7787}"/>
              </a:ext>
            </a:extLst>
          </p:cNvPr>
          <p:cNvSpPr txBox="1"/>
          <p:nvPr/>
        </p:nvSpPr>
        <p:spPr>
          <a:xfrm rot="1811887">
            <a:off x="5407339" y="843374"/>
            <a:ext cx="3185487" cy="646331"/>
          </a:xfrm>
          <a:prstGeom prst="rect">
            <a:avLst/>
          </a:prstGeom>
          <a:solidFill>
            <a:schemeClr val="bg1"/>
          </a:solidFill>
          <a:ln w="47625" cmpd="dbl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uzura_font" panose="02000609000000000000" pitchFamily="49" charset="-128"/>
                <a:ea typeface="uzura_font" panose="02000609000000000000" pitchFamily="49" charset="-128"/>
              </a:rPr>
              <a:t>Recommended!!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14338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40" y="358574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4162953"/>
            <a:ext cx="7572375" cy="1823509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2DCC2292-7B9E-F642-B38C-A2C3CAF64FE9}"/>
              </a:ext>
            </a:extLst>
          </p:cNvPr>
          <p:cNvSpPr txBox="1"/>
          <p:nvPr/>
        </p:nvSpPr>
        <p:spPr>
          <a:xfrm>
            <a:off x="1642558" y="5074707"/>
            <a:ext cx="614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Integrated Development Environment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F36E30FA-FC15-134E-860B-E441A4C80C96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xmlns="" id="{C0B2DF59-DA80-8141-98F5-CBE87DF9C7E1}"/>
              </a:ext>
            </a:extLst>
          </p:cNvPr>
          <p:cNvSpPr/>
          <p:nvPr/>
        </p:nvSpPr>
        <p:spPr>
          <a:xfrm>
            <a:off x="2174520" y="380622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https://www.rstudio.com/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xmlns="" id="{5DD9F9A3-6681-7541-8E17-C85BAFD7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10" y="1096966"/>
            <a:ext cx="4918296" cy="39124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40" y="358574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1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xmlns="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xmlns="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xmlns="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xmlns="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xmlns="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xmlns="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xmlns="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xmlns="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xmlns="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xmlns="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xmlns="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xmlns="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xmlns="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" y="778512"/>
            <a:ext cx="9124936" cy="607948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239085">
            <a:off x="2793929" y="4689577"/>
            <a:ext cx="204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>
                <a:latin typeface="HG丸ｺﾞｼｯｸM-PRO"/>
                <a:ea typeface="HG丸ｺﾞｼｯｸM-PRO"/>
                <a:cs typeface="HG丸ｺﾞｼｯｸM-PRO"/>
              </a:rPr>
              <a:t>誰だ</a:t>
            </a:r>
            <a:r>
              <a:rPr kumimoji="1" lang="ja-JP" altLang="en-US" sz="4000">
                <a:latin typeface="HG丸ｺﾞｼｯｸM-PRO"/>
                <a:ea typeface="HG丸ｺﾞｼｯｸM-PRO"/>
                <a:cs typeface="HG丸ｺﾞｼｯｸM-PRO"/>
              </a:rPr>
              <a:t>？</a:t>
            </a:r>
            <a:endParaRPr kumimoji="1" lang="ja-JP" altLang="en-US" sz="4000" dirty="0"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8397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8A14A505-B5AE-9348-915D-FC436826C8EB}"/>
              </a:ext>
            </a:extLst>
          </p:cNvPr>
          <p:cNvSpPr txBox="1"/>
          <p:nvPr/>
        </p:nvSpPr>
        <p:spPr>
          <a:xfrm>
            <a:off x="189617" y="302659"/>
            <a:ext cx="848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File &gt; New Project… &gt; New Directory &gt; New Project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xmlns="" id="{218E6387-2F20-D748-A4A1-DFC45B19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2" y="892040"/>
            <a:ext cx="7660105" cy="54632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xmlns="" id="{F8C03AD2-896B-8544-8F19-67222B1D7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1905506"/>
            <a:ext cx="1362061" cy="71747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xmlns="" id="{1C976D18-0E4A-D141-9255-4B0872E6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2832954"/>
            <a:ext cx="1362061" cy="7174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5BBD5490-EEA4-1443-B151-AC0D7AA81E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5311524"/>
            <a:ext cx="1362061" cy="71747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9CD7616C-6CFA-524E-8DB6-2A8C3BD9376D}"/>
              </a:ext>
            </a:extLst>
          </p:cNvPr>
          <p:cNvSpPr txBox="1"/>
          <p:nvPr/>
        </p:nvSpPr>
        <p:spPr>
          <a:xfrm>
            <a:off x="2200272" y="241308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rgbClr val="0432FF"/>
                </a:solidFill>
              </a:rPr>
              <a:t>hogehoge</a:t>
            </a:r>
            <a:endParaRPr kumimoji="1" lang="ja-JP" altLang="en-US" sz="2400" dirty="0">
              <a:solidFill>
                <a:srgbClr val="0432FF"/>
              </a:solidFill>
            </a:endParaRPr>
          </a:p>
        </p:txBody>
      </p:sp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622" y="5338916"/>
            <a:ext cx="1016368" cy="10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0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xmlns="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466853" y="5483453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xmlns="" id="{C2627EFC-91A7-5340-AE79-356C5421D02C}"/>
              </a:ext>
            </a:extLst>
          </p:cNvPr>
          <p:cNvCxnSpPr>
            <a:cxnSpLocks/>
          </p:cNvCxnSpPr>
          <p:nvPr/>
        </p:nvCxnSpPr>
        <p:spPr>
          <a:xfrm flipH="1">
            <a:off x="1466853" y="6314747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FCC9E67F-69AD-0346-B1F0-781E1109499C}"/>
              </a:ext>
            </a:extLst>
          </p:cNvPr>
          <p:cNvCxnSpPr>
            <a:cxnSpLocks/>
          </p:cNvCxnSpPr>
          <p:nvPr/>
        </p:nvCxnSpPr>
        <p:spPr>
          <a:xfrm>
            <a:off x="585788" y="1004888"/>
            <a:ext cx="0" cy="3052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xmlns="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466853" y="2012812"/>
            <a:ext cx="0" cy="4652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xmlns="" id="{7C5E4152-EC0B-D049-8CFB-A88AA307AB02}"/>
              </a:ext>
            </a:extLst>
          </p:cNvPr>
          <p:cNvCxnSpPr>
            <a:cxnSpLocks/>
          </p:cNvCxnSpPr>
          <p:nvPr/>
        </p:nvCxnSpPr>
        <p:spPr>
          <a:xfrm flipH="1">
            <a:off x="585788" y="1859549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xmlns="" id="{4DBF1FC8-5819-3642-8F05-D7245EC6779A}"/>
              </a:ext>
            </a:extLst>
          </p:cNvPr>
          <p:cNvCxnSpPr>
            <a:cxnSpLocks/>
          </p:cNvCxnSpPr>
          <p:nvPr/>
        </p:nvCxnSpPr>
        <p:spPr>
          <a:xfrm flipH="1">
            <a:off x="1466853" y="3326399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xmlns="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466853" y="4439157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CE3183DC-9FD6-8B48-96EA-AC511E2D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6212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" y="1004888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4DCF6D57-1D68-8D4A-BDB2-CF917B81EB09}"/>
              </a:ext>
            </a:extLst>
          </p:cNvPr>
          <p:cNvSpPr txBox="1"/>
          <p:nvPr/>
        </p:nvSpPr>
        <p:spPr>
          <a:xfrm>
            <a:off x="2054374" y="1688664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rgbClr val="0432FF"/>
                </a:solidFill>
              </a:rPr>
              <a:t>hogehoge</a:t>
            </a:r>
            <a:endParaRPr kumimoji="1" lang="ja-JP" altLang="en-US" sz="2800" dirty="0">
              <a:solidFill>
                <a:srgbClr val="0432FF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43E027A6-B97D-AF4D-B50B-863EB251FAE0}"/>
              </a:ext>
            </a:extLst>
          </p:cNvPr>
          <p:cNvSpPr txBox="1"/>
          <p:nvPr/>
        </p:nvSpPr>
        <p:spPr>
          <a:xfrm>
            <a:off x="1345365" y="56911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~/Documents/R</a:t>
            </a:r>
            <a:endParaRPr kumimoji="1" lang="ja-JP" altLang="en-US" sz="2400" dirty="0"/>
          </a:p>
        </p:txBody>
      </p:sp>
      <p:pic>
        <p:nvPicPr>
          <p:cNvPr id="6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05" y="3845232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7BD9FF63-36C7-C341-8C6D-686F0354F629}"/>
              </a:ext>
            </a:extLst>
          </p:cNvPr>
          <p:cNvSpPr txBox="1"/>
          <p:nvPr/>
        </p:nvSpPr>
        <p:spPr>
          <a:xfrm>
            <a:off x="2988888" y="3004782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rgbClr val="0432FF"/>
                </a:solidFill>
              </a:rPr>
              <a:t>hogehoge</a:t>
            </a:r>
            <a:r>
              <a:rPr kumimoji="1" lang="en-US" altLang="ja-JP" sz="2800" dirty="0" err="1"/>
              <a:t>.Rproj</a:t>
            </a:r>
            <a:endParaRPr kumimoji="1" lang="ja-JP" altLang="en-US" sz="28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xmlns="" id="{6B3D859C-C1F4-8E4E-9911-54E87446E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6" b="8410"/>
          <a:stretch/>
        </p:blipFill>
        <p:spPr>
          <a:xfrm>
            <a:off x="1735308" y="2736415"/>
            <a:ext cx="1253580" cy="105995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189A1381-1566-284C-9887-BF7BF12E5433}"/>
              </a:ext>
            </a:extLst>
          </p:cNvPr>
          <p:cNvSpPr txBox="1"/>
          <p:nvPr/>
        </p:nvSpPr>
        <p:spPr>
          <a:xfrm>
            <a:off x="2637864" y="4396443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Rproj</a:t>
            </a:r>
            <a:r>
              <a:rPr lang="en-US" altLang="ja-JP" sz="2000" dirty="0" err="1"/>
              <a:t>.user</a:t>
            </a:r>
            <a:endParaRPr kumimoji="1" lang="ja-JP" altLang="en-US" sz="2000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xmlns="" id="{13057576-0F54-E044-A59F-D1866C4A8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3785739" y="1417376"/>
            <a:ext cx="1362061" cy="71747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26F79BD7-C9A9-6844-A9C0-9C9D92F49038}"/>
              </a:ext>
            </a:extLst>
          </p:cNvPr>
          <p:cNvSpPr txBox="1"/>
          <p:nvPr/>
        </p:nvSpPr>
        <p:spPr>
          <a:xfrm>
            <a:off x="4367990" y="549706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dirty="0"/>
              <a:t>Project Root Directory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xmlns="" id="{DD083F19-91EE-4B4A-82B7-E0DBD246CA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08889" flipH="1">
            <a:off x="4700366" y="2293820"/>
            <a:ext cx="1362061" cy="717479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xmlns="" id="{1223618D-5BB5-974B-907D-E8765FFF7E95}"/>
              </a:ext>
            </a:extLst>
          </p:cNvPr>
          <p:cNvSpPr txBox="1"/>
          <p:nvPr/>
        </p:nvSpPr>
        <p:spPr>
          <a:xfrm>
            <a:off x="5812444" y="1739681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Double click!!</a:t>
            </a:r>
            <a:endParaRPr kumimoji="1" lang="ja-JP" altLang="en-US" sz="3600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xmlns="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747" y="4796553"/>
            <a:ext cx="834630" cy="97273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xmlns="" id="{240DE289-3672-A941-94EF-239841CC4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234" y="5735422"/>
            <a:ext cx="834630" cy="97273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2DF8227-1FC0-6A4A-9277-1AD05026E595}"/>
              </a:ext>
            </a:extLst>
          </p:cNvPr>
          <p:cNvSpPr txBox="1"/>
          <p:nvPr/>
        </p:nvSpPr>
        <p:spPr>
          <a:xfrm>
            <a:off x="2637864" y="5283398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RData</a:t>
            </a:r>
            <a:endParaRPr kumimoji="1" lang="ja-JP" altLang="en-US" sz="2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xmlns="" id="{04A00143-0D21-5C4D-A406-F411B861B24A}"/>
              </a:ext>
            </a:extLst>
          </p:cNvPr>
          <p:cNvSpPr txBox="1"/>
          <p:nvPr/>
        </p:nvSpPr>
        <p:spPr>
          <a:xfrm>
            <a:off x="2637863" y="6265307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Rhistory</a:t>
            </a:r>
            <a:endParaRPr kumimoji="1" lang="ja-JP" altLang="en-US" sz="2000" dirty="0"/>
          </a:p>
        </p:txBody>
      </p:sp>
      <p:sp>
        <p:nvSpPr>
          <p:cNvPr id="31" name="右中かっこ 30">
            <a:extLst>
              <a:ext uri="{FF2B5EF4-FFF2-40B4-BE49-F238E27FC236}">
                <a16:creationId xmlns:a16="http://schemas.microsoft.com/office/drawing/2014/main" xmlns="" id="{6917634B-477E-0E43-8D31-430B3C6DCCD5}"/>
              </a:ext>
            </a:extLst>
          </p:cNvPr>
          <p:cNvSpPr/>
          <p:nvPr/>
        </p:nvSpPr>
        <p:spPr>
          <a:xfrm>
            <a:off x="4279948" y="4439157"/>
            <a:ext cx="381353" cy="2126248"/>
          </a:xfrm>
          <a:prstGeom prst="rightBrace">
            <a:avLst>
              <a:gd name="adj1" fmla="val 44047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C78AD2B9-ACC4-824A-AB6E-3697DE94A2AF}"/>
              </a:ext>
            </a:extLst>
          </p:cNvPr>
          <p:cNvSpPr txBox="1"/>
          <p:nvPr/>
        </p:nvSpPr>
        <p:spPr>
          <a:xfrm>
            <a:off x="5086135" y="4849656"/>
            <a:ext cx="3980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Auto saved </a:t>
            </a:r>
          </a:p>
          <a:p>
            <a:r>
              <a:rPr lang="en-US" altLang="ja-JP" sz="3600" dirty="0"/>
              <a:t>project information</a:t>
            </a:r>
            <a:endParaRPr kumimoji="1" lang="ja-JP" altLang="en-US" sz="3600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xmlns="" id="{EB100B48-C25C-B146-9E43-F02FDFCA1D16}"/>
              </a:ext>
            </a:extLst>
          </p:cNvPr>
          <p:cNvCxnSpPr>
            <a:cxnSpLocks/>
          </p:cNvCxnSpPr>
          <p:nvPr/>
        </p:nvCxnSpPr>
        <p:spPr>
          <a:xfrm>
            <a:off x="7376465" y="2386012"/>
            <a:ext cx="0" cy="921220"/>
          </a:xfrm>
          <a:prstGeom prst="straightConnector1">
            <a:avLst/>
          </a:prstGeom>
          <a:ln w="539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EA8BAE6A-70F8-064A-9B78-AD7E06707342}"/>
              </a:ext>
            </a:extLst>
          </p:cNvPr>
          <p:cNvSpPr txBox="1"/>
          <p:nvPr/>
        </p:nvSpPr>
        <p:spPr>
          <a:xfrm>
            <a:off x="5812444" y="3324505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Open project</a:t>
            </a:r>
            <a:endParaRPr kumimoji="1" lang="ja-JP" altLang="en-US" sz="3600" dirty="0"/>
          </a:p>
        </p:txBody>
      </p:sp>
      <p:sp>
        <p:nvSpPr>
          <p:cNvPr id="5" name="爆発 2 4">
            <a:extLst>
              <a:ext uri="{FF2B5EF4-FFF2-40B4-BE49-F238E27FC236}">
                <a16:creationId xmlns:a16="http://schemas.microsoft.com/office/drawing/2014/main" xmlns="" id="{44E0A357-779B-A545-83C4-6ABB179799EE}"/>
              </a:ext>
            </a:extLst>
          </p:cNvPr>
          <p:cNvSpPr/>
          <p:nvPr/>
        </p:nvSpPr>
        <p:spPr>
          <a:xfrm>
            <a:off x="1203482" y="1069460"/>
            <a:ext cx="1507594" cy="873608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3E890D37-D2E4-4F4D-8EAB-2347BC3E1DCC}"/>
              </a:ext>
            </a:extLst>
          </p:cNvPr>
          <p:cNvSpPr txBox="1"/>
          <p:nvPr/>
        </p:nvSpPr>
        <p:spPr>
          <a:xfrm>
            <a:off x="1521803" y="131012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New!!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87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FCC9E67F-69AD-0346-B1F0-781E1109499C}"/>
              </a:ext>
            </a:extLst>
          </p:cNvPr>
          <p:cNvCxnSpPr>
            <a:cxnSpLocks/>
          </p:cNvCxnSpPr>
          <p:nvPr/>
        </p:nvCxnSpPr>
        <p:spPr>
          <a:xfrm>
            <a:off x="585788" y="1004888"/>
            <a:ext cx="0" cy="5853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CE3183DC-9FD6-8B48-96EA-AC511E2D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6212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43E027A6-B97D-AF4D-B50B-863EB251FAE0}"/>
              </a:ext>
            </a:extLst>
          </p:cNvPr>
          <p:cNvSpPr txBox="1"/>
          <p:nvPr/>
        </p:nvSpPr>
        <p:spPr>
          <a:xfrm>
            <a:off x="1345365" y="56911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~/Documents/R</a:t>
            </a:r>
            <a:endParaRPr kumimoji="1" lang="ja-JP" altLang="en-US" sz="24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xmlns="" id="{0DE6BB6A-ACAF-7946-9F45-F776001CD793}"/>
              </a:ext>
            </a:extLst>
          </p:cNvPr>
          <p:cNvGrpSpPr/>
          <p:nvPr/>
        </p:nvGrpSpPr>
        <p:grpSpPr>
          <a:xfrm>
            <a:off x="595093" y="1160848"/>
            <a:ext cx="2515985" cy="1760857"/>
            <a:chOff x="440490" y="4588122"/>
            <a:chExt cx="3565745" cy="2495550"/>
          </a:xfrm>
        </p:grpSpPr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xmlns="" id="{0696BD33-3FC5-E24C-8362-CB7E3A013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 descr="「フォルダ　アイコン」の画像検索結果">
              <a:extLst>
                <a:ext uri="{FF2B5EF4-FFF2-40B4-BE49-F238E27FC236}">
                  <a16:creationId xmlns:a16="http://schemas.microsoft.com/office/drawing/2014/main" xmlns="" id="{4B0B752C-05E6-A342-826F-A1FACACD3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xmlns="" id="{A01C6042-8D8C-EB41-AC74-2576674ED6AA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project1</a:t>
              </a:r>
              <a:endParaRPr kumimoji="1" lang="ja-JP" altLang="en-US" sz="2800" dirty="0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xmlns="" id="{0A3337DC-5CF6-9444-82AF-0B6A6DE399D8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xmlns="" id="{3E81B1B2-873E-344B-972D-F0A2C3F08F01}"/>
              </a:ext>
            </a:extLst>
          </p:cNvPr>
          <p:cNvGrpSpPr/>
          <p:nvPr/>
        </p:nvGrpSpPr>
        <p:grpSpPr>
          <a:xfrm>
            <a:off x="575863" y="3905317"/>
            <a:ext cx="2515985" cy="1760857"/>
            <a:chOff x="440490" y="4588122"/>
            <a:chExt cx="3565745" cy="2495550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xmlns="" id="{0FB4EBD4-94E3-F649-AD8B-4F18955A5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 descr="「フォルダ　アイコン」の画像検索結果">
              <a:extLst>
                <a:ext uri="{FF2B5EF4-FFF2-40B4-BE49-F238E27FC236}">
                  <a16:creationId xmlns:a16="http://schemas.microsoft.com/office/drawing/2014/main" xmlns="" id="{CA87B94E-2733-514A-8019-F32A1085E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xmlns="" id="{8B804C3C-0070-BF49-844F-18114EDEB1BA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project2</a:t>
              </a:r>
              <a:endParaRPr kumimoji="1" lang="ja-JP" altLang="en-US" sz="2800" dirty="0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:a16="http://schemas.microsoft.com/office/drawing/2014/main" xmlns="" id="{8160BE73-662E-AA47-BA59-0B7D1DFECE71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xmlns="" id="{DB6C90E1-E829-434C-AC86-DAE9A32A062E}"/>
              </a:ext>
            </a:extLst>
          </p:cNvPr>
          <p:cNvCxnSpPr>
            <a:cxnSpLocks/>
          </p:cNvCxnSpPr>
          <p:nvPr/>
        </p:nvCxnSpPr>
        <p:spPr>
          <a:xfrm>
            <a:off x="4310051" y="0"/>
            <a:ext cx="0" cy="5538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xmlns="" id="{77110865-6AA6-504F-92DB-994886171B38}"/>
              </a:ext>
            </a:extLst>
          </p:cNvPr>
          <p:cNvGrpSpPr/>
          <p:nvPr/>
        </p:nvGrpSpPr>
        <p:grpSpPr>
          <a:xfrm>
            <a:off x="4319977" y="164889"/>
            <a:ext cx="2515985" cy="1760857"/>
            <a:chOff x="440490" y="4588122"/>
            <a:chExt cx="3565745" cy="24955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xmlns="" id="{C625C7E5-444C-014E-B0B4-7D5EF36F4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 descr="「フォルダ　アイコン」の画像検索結果">
              <a:extLst>
                <a:ext uri="{FF2B5EF4-FFF2-40B4-BE49-F238E27FC236}">
                  <a16:creationId xmlns:a16="http://schemas.microsoft.com/office/drawing/2014/main" xmlns="" id="{13641751-87AA-4642-B28C-4F034CE1C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xmlns="" id="{454285CC-CC36-3240-BA42-1A18B8CA7F03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project3</a:t>
              </a:r>
              <a:endParaRPr kumimoji="1" lang="ja-JP" altLang="en-US" sz="2800" dirty="0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:a16="http://schemas.microsoft.com/office/drawing/2014/main" xmlns="" id="{AD923557-9F39-B744-83FA-F051020C7B8F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xmlns="" id="{2D97069F-2E1C-C64B-B3CE-16AA8E413FB1}"/>
              </a:ext>
            </a:extLst>
          </p:cNvPr>
          <p:cNvGrpSpPr/>
          <p:nvPr/>
        </p:nvGrpSpPr>
        <p:grpSpPr>
          <a:xfrm>
            <a:off x="4332894" y="3109312"/>
            <a:ext cx="2515985" cy="1760857"/>
            <a:chOff x="440490" y="4588122"/>
            <a:chExt cx="3565745" cy="2495550"/>
          </a:xfrm>
        </p:grpSpPr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xmlns="" id="{603FB5C9-9EC0-3842-A25F-61A56999D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2" descr="「フォルダ　アイコン」の画像検索結果">
              <a:extLst>
                <a:ext uri="{FF2B5EF4-FFF2-40B4-BE49-F238E27FC236}">
                  <a16:creationId xmlns:a16="http://schemas.microsoft.com/office/drawing/2014/main" xmlns="" id="{E385D198-EA96-D844-9282-BC6BFCBB9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xmlns="" id="{FFFBD0DF-8B7D-9A4C-AF71-85605AE8461E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project4</a:t>
              </a:r>
              <a:endParaRPr kumimoji="1" lang="ja-JP" altLang="en-US" sz="2800" dirty="0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:a16="http://schemas.microsoft.com/office/drawing/2014/main" xmlns="" id="{FC217A4E-C003-654E-AB4E-A66EBB1D7A59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xmlns="" id="{22A467F4-6F54-B440-9B85-F480CF44B6A4}"/>
              </a:ext>
            </a:extLst>
          </p:cNvPr>
          <p:cNvCxnSpPr>
            <a:cxnSpLocks/>
          </p:cNvCxnSpPr>
          <p:nvPr/>
        </p:nvCxnSpPr>
        <p:spPr>
          <a:xfrm>
            <a:off x="4310051" y="5624515"/>
            <a:ext cx="0" cy="1060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>
            <a:extLst>
              <a:ext uri="{FF2B5EF4-FFF2-40B4-BE49-F238E27FC236}">
                <a16:creationId xmlns:a16="http://schemas.microsoft.com/office/drawing/2014/main" xmlns="" id="{4CE13E3E-765B-494E-BE31-D1240C274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12" y="2049232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xmlns="" id="{D518ADF1-0182-4F48-A5C0-AE7FEF22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52" y="4797076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xmlns="" id="{5D8C69DE-C6EF-3646-8141-2A952188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53" y="4020227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xmlns="" id="{BDE8CB87-D1DA-424F-9543-5775A69F4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36" y="1067667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130" y="5579911"/>
            <a:ext cx="1016368" cy="10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python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511300"/>
            <a:ext cx="60960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52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角丸四角形 56"/>
          <p:cNvSpPr/>
          <p:nvPr/>
        </p:nvSpPr>
        <p:spPr>
          <a:xfrm>
            <a:off x="4586340" y="2834099"/>
            <a:ext cx="3701204" cy="3279311"/>
          </a:xfrm>
          <a:prstGeom prst="roundRect">
            <a:avLst>
              <a:gd name="adj" fmla="val 112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角丸四角形 57"/>
          <p:cNvSpPr/>
          <p:nvPr/>
        </p:nvSpPr>
        <p:spPr>
          <a:xfrm>
            <a:off x="320709" y="2840116"/>
            <a:ext cx="3701204" cy="3279311"/>
          </a:xfrm>
          <a:prstGeom prst="roundRect">
            <a:avLst>
              <a:gd name="adj" fmla="val 112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角丸四角形 55"/>
          <p:cNvSpPr/>
          <p:nvPr/>
        </p:nvSpPr>
        <p:spPr>
          <a:xfrm>
            <a:off x="4558496" y="753458"/>
            <a:ext cx="3701204" cy="199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280862" y="747169"/>
            <a:ext cx="3701204" cy="199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4" y="5991998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443819" y="748677"/>
            <a:ext cx="228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var_1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&lt;-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37252" y="1443686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var_1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6879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Variable assignment &amp; </a:t>
            </a:r>
            <a:r>
              <a:rPr lang="en-US" altLang="ja-JP" sz="3600" b="1" dirty="0" smtClean="0"/>
              <a:t>naming</a:t>
            </a:r>
            <a:endParaRPr kumimoji="1" lang="ja-JP" altLang="en-US" sz="36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082512" y="2816605"/>
            <a:ext cx="1893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1var 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082512" y="3475347"/>
            <a:ext cx="1893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_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177089" y="5451573"/>
            <a:ext cx="179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list 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988462" y="290523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FF40FF"/>
                </a:solidFill>
              </a:rPr>
              <a:t>×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988462" y="3639119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40FF"/>
                </a:solidFill>
              </a:rPr>
              <a:t>▼</a:t>
            </a:r>
            <a:r>
              <a:rPr kumimoji="1" lang="en-US" altLang="ja-JP" sz="2400" dirty="0" smtClean="0">
                <a:solidFill>
                  <a:srgbClr val="FF40FF"/>
                </a:solidFill>
              </a:rPr>
              <a:t> 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988462" y="5594550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40FF"/>
                </a:solidFill>
              </a:rPr>
              <a:t>▼</a:t>
            </a:r>
            <a:r>
              <a:rPr kumimoji="1" lang="en-US" altLang="ja-JP" sz="2400" dirty="0" smtClean="0">
                <a:solidFill>
                  <a:srgbClr val="FF40FF"/>
                </a:solidFill>
              </a:rPr>
              <a:t> 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989538" y="4792831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mtClean="0">
                <a:latin typeface="DFPGyoSho-Lt" charset="-128"/>
                <a:ea typeface="DFPGyoSho-Lt" charset="-128"/>
                <a:cs typeface="DFPGyoSho-Lt" charset="-128"/>
              </a:rPr>
              <a:t>var.1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988462" y="4983776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40FF"/>
                </a:solidFill>
              </a:rPr>
              <a:t>▼</a:t>
            </a:r>
            <a:r>
              <a:rPr kumimoji="1" lang="en-US" altLang="ja-JP" sz="2400" dirty="0" smtClean="0">
                <a:solidFill>
                  <a:srgbClr val="FF40FF"/>
                </a:solidFill>
              </a:rPr>
              <a:t> 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443819" y="1422734"/>
            <a:ext cx="228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1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-&gt;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var_1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713124" y="3444905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_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89078" y="2770848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1var &lt;- 1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20773" y="283599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FF40FF"/>
                </a:solidFill>
              </a:rPr>
              <a:t>×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596104" y="4793019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mtClean="0">
                <a:latin typeface="DFPGyoSho-Lt" charset="-128"/>
                <a:ea typeface="DFPGyoSho-Lt" charset="-128"/>
                <a:cs typeface="DFPGyoSho-Lt" charset="-128"/>
              </a:rPr>
              <a:t>var.1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&lt;- 1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20773" y="3536053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FF40FF"/>
                </a:solidFill>
              </a:rPr>
              <a:t>×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20773" y="4936179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40FF"/>
                </a:solidFill>
              </a:rPr>
              <a:t>○</a:t>
            </a:r>
            <a:r>
              <a:rPr kumimoji="1" lang="en-US" altLang="ja-JP" sz="3200" dirty="0" smtClean="0">
                <a:solidFill>
                  <a:srgbClr val="FF40FF"/>
                </a:solidFill>
              </a:rPr>
              <a:t>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783656" y="54670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list &lt;- 1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86496" y="5636239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40FF"/>
                </a:solidFill>
              </a:rPr>
              <a:t>▼</a:t>
            </a:r>
            <a:r>
              <a:rPr kumimoji="1" lang="en-US" altLang="ja-JP" sz="2400" dirty="0" smtClean="0">
                <a:solidFill>
                  <a:srgbClr val="FF40FF"/>
                </a:solidFill>
              </a:rPr>
              <a:t> 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586486" y="2096791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var_1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86496" y="2259037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40FF"/>
                </a:solidFill>
              </a:rPr>
              <a:t>▼</a:t>
            </a:r>
            <a:r>
              <a:rPr kumimoji="1" lang="en-US" altLang="ja-JP" sz="2400" dirty="0" smtClean="0">
                <a:solidFill>
                  <a:srgbClr val="FF40FF"/>
                </a:solidFill>
              </a:rPr>
              <a:t> 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0773" y="1558974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40FF"/>
                </a:solidFill>
              </a:rPr>
              <a:t>○</a:t>
            </a:r>
            <a:r>
              <a:rPr kumimoji="1" lang="en-US" altLang="ja-JP" sz="3200" dirty="0" smtClean="0">
                <a:solidFill>
                  <a:srgbClr val="FF40FF"/>
                </a:solidFill>
              </a:rPr>
              <a:t>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20773" y="858911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40FF"/>
                </a:solidFill>
              </a:rPr>
              <a:t>○</a:t>
            </a:r>
            <a:r>
              <a:rPr kumimoji="1" lang="en-US" altLang="ja-JP" sz="3200" dirty="0" smtClean="0">
                <a:solidFill>
                  <a:srgbClr val="FF40FF"/>
                </a:solidFill>
              </a:rPr>
              <a:t>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988462" y="153070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40FF"/>
                </a:solidFill>
              </a:rPr>
              <a:t>○</a:t>
            </a:r>
            <a:r>
              <a:rPr kumimoji="1" lang="en-US" altLang="ja-JP" sz="3200" dirty="0" smtClean="0">
                <a:solidFill>
                  <a:srgbClr val="FF40FF"/>
                </a:solidFill>
              </a:rPr>
              <a:t>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865408" y="4118962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20773" y="423611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40FF"/>
                </a:solidFill>
              </a:rPr>
              <a:t>○</a:t>
            </a:r>
            <a:r>
              <a:rPr kumimoji="1" lang="en-US" altLang="ja-JP" sz="3200" dirty="0" smtClean="0">
                <a:solidFill>
                  <a:srgbClr val="FF40FF"/>
                </a:solidFill>
              </a:rPr>
              <a:t>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258842" y="4134089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988462" y="424989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FF40FF"/>
                </a:solidFill>
              </a:rPr>
              <a:t>×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cxnSp>
        <p:nvCxnSpPr>
          <p:cNvPr id="59" name="直線コネクタ 58"/>
          <p:cNvCxnSpPr/>
          <p:nvPr/>
        </p:nvCxnSpPr>
        <p:spPr>
          <a:xfrm>
            <a:off x="4318612" y="793214"/>
            <a:ext cx="0" cy="60647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3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角丸四角形 26"/>
          <p:cNvSpPr/>
          <p:nvPr/>
        </p:nvSpPr>
        <p:spPr>
          <a:xfrm>
            <a:off x="5572717" y="4675245"/>
            <a:ext cx="3465113" cy="11109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5572717" y="2970110"/>
            <a:ext cx="3465113" cy="11109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5572718" y="1224497"/>
            <a:ext cx="3465113" cy="11109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335183" y="5760038"/>
            <a:ext cx="3941849" cy="10271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335184" y="4661711"/>
            <a:ext cx="5040132" cy="10271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2930638" y="2930945"/>
            <a:ext cx="2464607" cy="116504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362897" y="2940278"/>
            <a:ext cx="2508749" cy="116504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362896" y="1245425"/>
            <a:ext cx="5012419" cy="1084028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1084" y="50692"/>
            <a:ext cx="4647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Variable type (basic)</a:t>
            </a:r>
            <a:endParaRPr kumimoji="1" lang="ja-JP" altLang="en-US" sz="36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4264" y="662947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4264" y="406107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4264" y="2358736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44799" y="65660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74166" y="407493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33159" y="2477434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5825441" y="4700290"/>
            <a:ext cx="227818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&gt;&gt;&gt;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</a:t>
            </a:r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 </a:t>
            </a:r>
            <a:r>
              <a:rPr lang="ja-JP" altLang="en-US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'int'</a:t>
            </a:r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808779" y="1194239"/>
            <a:ext cx="2456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&gt;&gt;&gt; type</a:t>
            </a: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"1</a:t>
            </a:r>
            <a:r>
              <a:rPr lang="en-US" altLang="ja-JP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 </a:t>
            </a:r>
            <a:r>
              <a:rPr lang="en-US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'</a:t>
            </a:r>
            <a:r>
              <a:rPr lang="en-US" altLang="ja-JP" sz="3200" dirty="0" err="1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str</a:t>
            </a:r>
            <a:r>
              <a:rPr lang="en-US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'</a:t>
            </a: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endParaRPr kumimoji="1"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39866" y="2982184"/>
            <a:ext cx="26901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&gt;&gt;&gt; type(</a:t>
            </a:r>
            <a:r>
              <a:rPr lang="en-US" altLang="ja-JP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1.0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 </a:t>
            </a:r>
            <a:r>
              <a:rPr lang="en-US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'float'</a:t>
            </a: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endParaRPr kumimoji="1"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44638" y="1224496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typeof</a:t>
            </a:r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[1] </a:t>
            </a:r>
            <a:r>
              <a:rPr lang="ja-JP" altLang="en-US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"character"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422435" y="2972883"/>
            <a:ext cx="29392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typeof(</a:t>
            </a:r>
            <a:r>
              <a:rPr lang="en-US" altLang="ja-JP" sz="3200" dirty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mr-IN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[1] </a:t>
            </a:r>
            <a:r>
              <a:rPr lang="mr-IN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mr-IN" altLang="ja-JP" sz="3200" dirty="0" err="1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double</a:t>
            </a:r>
            <a:r>
              <a:rPr lang="mr-IN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ja-JP" altLang="en-US" sz="3200" dirty="0">
              <a:solidFill>
                <a:schemeClr val="bg1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930638" y="2928639"/>
            <a:ext cx="29608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typeof(</a:t>
            </a:r>
            <a:r>
              <a:rPr lang="en-US" altLang="ja-JP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1.0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mr-IN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[1] </a:t>
            </a:r>
            <a:r>
              <a:rPr lang="mr-IN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mr-IN" altLang="ja-JP" sz="3200" dirty="0" err="1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double</a:t>
            </a:r>
            <a:r>
              <a:rPr lang="mr-IN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ja-JP" altLang="en-US" sz="3200" dirty="0">
              <a:solidFill>
                <a:schemeClr val="bg1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06549" y="4608556"/>
            <a:ext cx="49661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typeof(</a:t>
            </a:r>
            <a:r>
              <a:rPr lang="en-US" altLang="ja-JP" sz="3200" dirty="0" err="1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as.integer</a:t>
            </a:r>
            <a:r>
              <a:rPr lang="en-US" altLang="ja-JP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(1</a:t>
            </a:r>
            <a:r>
              <a:rPr lang="ja-JP" altLang="en-US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[1]</a:t>
            </a:r>
            <a:r>
              <a:rPr lang="en-US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 "integer"</a:t>
            </a:r>
            <a:endParaRPr lang="ja-JP" altLang="en-US" sz="3200" dirty="0">
              <a:solidFill>
                <a:schemeClr val="bg1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10806" y="5685774"/>
            <a:ext cx="2703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typeof(</a:t>
            </a:r>
            <a:r>
              <a:rPr lang="en-US" altLang="ja-JP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1L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[1] </a:t>
            </a:r>
            <a:r>
              <a:rPr lang="en-US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"integer"</a:t>
            </a:r>
            <a:endParaRPr lang="ja-JP" altLang="en-US" sz="3200" dirty="0">
              <a:solidFill>
                <a:schemeClr val="bg1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5454237" y="686628"/>
            <a:ext cx="0" cy="60647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436076" y="6212540"/>
            <a:ext cx="707923" cy="64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955" y="6183633"/>
            <a:ext cx="778721" cy="60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046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角丸四角形 27"/>
          <p:cNvSpPr/>
          <p:nvPr/>
        </p:nvSpPr>
        <p:spPr>
          <a:xfrm>
            <a:off x="280861" y="893592"/>
            <a:ext cx="3949615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4411198" y="890931"/>
            <a:ext cx="4703305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/>
        </p:nvSpPr>
        <p:spPr>
          <a:xfrm>
            <a:off x="285779" y="2964631"/>
            <a:ext cx="3949615" cy="9731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角丸四角形 30"/>
          <p:cNvSpPr/>
          <p:nvPr/>
        </p:nvSpPr>
        <p:spPr>
          <a:xfrm>
            <a:off x="4416940" y="2533679"/>
            <a:ext cx="4697563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 31"/>
          <p:cNvSpPr/>
          <p:nvPr/>
        </p:nvSpPr>
        <p:spPr>
          <a:xfrm>
            <a:off x="4411198" y="4168477"/>
            <a:ext cx="4703306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318612" y="793214"/>
            <a:ext cx="0" cy="60647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436076" y="6212540"/>
            <a:ext cx="707923" cy="64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56" y="6169108"/>
            <a:ext cx="778721" cy="60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 Use packages</a:t>
            </a:r>
            <a:endParaRPr kumimoji="1" lang="ja-JP" altLang="en-US" sz="3600" b="1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406748" y="2480778"/>
            <a:ext cx="367600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imort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as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np</a:t>
            </a:r>
          </a:p>
          <a:p>
            <a:pPr>
              <a:spcBef>
                <a:spcPts val="600"/>
              </a:spcBef>
            </a:pPr>
            <a:r>
              <a:rPr kumimoji="1"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np</a:t>
            </a:r>
            <a:r>
              <a:rPr kumimoji="1"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.array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06748" y="4179211"/>
            <a:ext cx="482696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from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</a:p>
          <a:p>
            <a:pPr>
              <a:spcBef>
                <a:spcPts val="600"/>
              </a:spcBef>
            </a:pP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406748" y="841338"/>
            <a:ext cx="336021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imort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endParaRPr lang="en-US" altLang="ja-JP" sz="3200" b="1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.array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1062" y="904241"/>
            <a:ext cx="363112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reticulate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py_str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(...)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1062" y="3131901"/>
            <a:ext cx="3890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reticulate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py_str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(...)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88816" y="2392373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015361" y="20880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007288" y="371726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0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角丸四角形 19"/>
          <p:cNvSpPr/>
          <p:nvPr/>
        </p:nvSpPr>
        <p:spPr>
          <a:xfrm>
            <a:off x="280862" y="747170"/>
            <a:ext cx="3701204" cy="16390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280862" y="2801499"/>
            <a:ext cx="3701204" cy="16390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201582" y="4706699"/>
            <a:ext cx="4641478" cy="809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5078827" y="772281"/>
            <a:ext cx="3902941" cy="12739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5078827" y="2784220"/>
            <a:ext cx="3902941" cy="161647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5061332" y="4643693"/>
            <a:ext cx="3902941" cy="114902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931548" y="293478"/>
            <a:ext cx="0" cy="6334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314" y="597114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556006" y="816525"/>
            <a:ext cx="2763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1:10)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{</a:t>
            </a:r>
          </a:p>
          <a:p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</a:p>
          <a:p>
            <a:r>
              <a:rPr kumimoji="1"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kumimoji="1" lang="en-US" altLang="ja-JP" sz="3200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38022" y="772281"/>
            <a:ext cx="3506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range(10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200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084" y="50692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Loop</a:t>
            </a:r>
            <a:endParaRPr kumimoji="1" lang="ja-JP" altLang="en-US" sz="3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6006" y="2831038"/>
            <a:ext cx="2763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1:10)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{</a:t>
            </a:r>
          </a:p>
          <a:p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</a:p>
          <a:p>
            <a:r>
              <a:rPr kumimoji="1"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kumimoji="1" lang="en-US" altLang="ja-JP" sz="3200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7864" y="4816012"/>
            <a:ext cx="4397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 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1:10)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8022" y="4645298"/>
            <a:ext cx="3506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 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range(10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200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406327" y="3199676"/>
            <a:ext cx="3506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for 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in range(10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200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87298" y="2729489"/>
            <a:ext cx="3939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mtClean="0">
                <a:solidFill>
                  <a:srgbClr val="FF40FF"/>
                </a:solidFill>
              </a:rPr>
              <a:t>× INDENT ERROR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6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314" y="597114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角丸四角形 17"/>
          <p:cNvSpPr/>
          <p:nvPr/>
        </p:nvSpPr>
        <p:spPr>
          <a:xfrm>
            <a:off x="4436407" y="3902863"/>
            <a:ext cx="4707593" cy="1924322"/>
          </a:xfrm>
          <a:prstGeom prst="roundRect">
            <a:avLst>
              <a:gd name="adj" fmla="val 92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39816" y="790376"/>
            <a:ext cx="4190661" cy="2395276"/>
          </a:xfrm>
          <a:prstGeom prst="roundRect">
            <a:avLst>
              <a:gd name="adj" fmla="val 92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4494858" y="790376"/>
            <a:ext cx="4649142" cy="1990924"/>
          </a:xfrm>
          <a:prstGeom prst="roundRect">
            <a:avLst>
              <a:gd name="adj" fmla="val 92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" name="直線コネクタ 1"/>
          <p:cNvCxnSpPr/>
          <p:nvPr/>
        </p:nvCxnSpPr>
        <p:spPr>
          <a:xfrm>
            <a:off x="4362667" y="612210"/>
            <a:ext cx="0" cy="2752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61084" y="506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Function definition</a:t>
            </a:r>
            <a:endParaRPr kumimoji="1" lang="ja-JP" altLang="en-US" sz="3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068" y="979592"/>
            <a:ext cx="42338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kumimoji="1" lang="en-US" altLang="ja-JP" sz="32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function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(val1, ...)</a:t>
            </a:r>
            <a:r>
              <a:rPr kumimoji="1" lang="en-US" altLang="ja-JP" sz="32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{</a:t>
            </a:r>
          </a:p>
          <a:p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....</a:t>
            </a:r>
          </a:p>
          <a:p>
            <a:r>
              <a:rPr kumimoji="1"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return(...)</a:t>
            </a:r>
          </a:p>
          <a:p>
            <a:r>
              <a:rPr lang="en-US" altLang="ja-JP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kumimoji="1" lang="en-US" altLang="ja-JP" sz="3200" dirty="0" smtClean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933476" y="983119"/>
            <a:ext cx="270939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def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f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(val1, ...)</a:t>
            </a:r>
            <a:r>
              <a:rPr kumimoji="1" lang="en-US" altLang="ja-JP" sz="32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</a:p>
          <a:p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....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kumimoji="1"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return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(...)</a:t>
            </a:r>
          </a:p>
          <a:p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27900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&amp; Export csv</a:t>
            </a:r>
            <a:endParaRPr kumimoji="1" lang="ja-JP" altLang="en-US" sz="3600" b="1" dirty="0"/>
          </a:p>
        </p:txBody>
      </p:sp>
      <p:cxnSp>
        <p:nvCxnSpPr>
          <p:cNvPr id="12" name="直線コネクタ 11"/>
          <p:cNvCxnSpPr/>
          <p:nvPr/>
        </p:nvCxnSpPr>
        <p:spPr>
          <a:xfrm>
            <a:off x="4318423" y="3902863"/>
            <a:ext cx="0" cy="2955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48530" y="3985440"/>
            <a:ext cx="4181948" cy="1841745"/>
          </a:xfrm>
          <a:prstGeom prst="roundRect">
            <a:avLst>
              <a:gd name="adj" fmla="val 92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29" y="4255262"/>
            <a:ext cx="428995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kumimoji="1" lang="en-US" altLang="ja-JP" sz="32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read.csv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(&lt;path&gt;)</a:t>
            </a: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write.csv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, &lt;path&gt;)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436407" y="4015394"/>
            <a:ext cx="493596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pd.</a:t>
            </a:r>
            <a:r>
              <a:rPr kumimoji="1" lang="en-US" altLang="ja-JP" sz="32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read_csv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(&lt;path&gt;)</a:t>
            </a: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lang="en-US" altLang="ja-JP" sz="32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to_csv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(&lt;path&gt;)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grpSp>
        <p:nvGrpSpPr>
          <p:cNvPr id="25" name="図形グループ 24"/>
          <p:cNvGrpSpPr/>
          <p:nvPr/>
        </p:nvGrpSpPr>
        <p:grpSpPr>
          <a:xfrm>
            <a:off x="4933476" y="1117600"/>
            <a:ext cx="444500" cy="1360623"/>
            <a:chOff x="4933476" y="1117600"/>
            <a:chExt cx="444500" cy="1663700"/>
          </a:xfrm>
        </p:grpSpPr>
        <p:cxnSp>
          <p:nvCxnSpPr>
            <p:cNvPr id="21" name="直線コネクタ 20"/>
            <p:cNvCxnSpPr/>
            <p:nvPr/>
          </p:nvCxnSpPr>
          <p:spPr>
            <a:xfrm>
              <a:off x="4933476" y="1117600"/>
              <a:ext cx="0" cy="1663700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5377976" y="1521952"/>
              <a:ext cx="0" cy="1259348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ボックス 23"/>
          <p:cNvSpPr txBox="1"/>
          <p:nvPr/>
        </p:nvSpPr>
        <p:spPr>
          <a:xfrm>
            <a:off x="4587303" y="2742145"/>
            <a:ext cx="4556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mtClean="0">
                <a:solidFill>
                  <a:srgbClr val="FF40FF"/>
                </a:solidFill>
              </a:rPr>
              <a:t>CHECK YOUR INDENT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5540094" y="1277559"/>
            <a:ext cx="2892706" cy="26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絵文字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9150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tps://www.r-project.org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0" y="1384300"/>
            <a:ext cx="2891458" cy="22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15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6114" y="1024523"/>
            <a:ext cx="8035632" cy="487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名前：</a:t>
            </a:r>
            <a:r>
              <a:rPr kumimoji="1" lang="en-US" altLang="ja-JP" sz="3600" dirty="0"/>
              <a:t> </a:t>
            </a:r>
            <a:r>
              <a:rPr lang="ja-JP" altLang="en-US" sz="3600" dirty="0"/>
              <a:t>三村</a:t>
            </a:r>
            <a:r>
              <a:rPr lang="en-US" altLang="ja-JP" sz="3600" dirty="0"/>
              <a:t> </a:t>
            </a:r>
            <a:r>
              <a:rPr kumimoji="1" lang="en-US" altLang="ja-JP" sz="3600" dirty="0"/>
              <a:t>@kilometer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職業：</a:t>
            </a:r>
            <a:r>
              <a:rPr kumimoji="1" lang="en-US" altLang="ja-JP" sz="3600" dirty="0"/>
              <a:t> </a:t>
            </a:r>
            <a:r>
              <a:rPr kumimoji="1" lang="ja-JP" altLang="en-US" sz="3600" dirty="0"/>
              <a:t>ポスドク</a:t>
            </a:r>
            <a:r>
              <a:rPr kumimoji="1" lang="en-US" altLang="ja-JP" sz="3600" dirty="0"/>
              <a:t> </a:t>
            </a:r>
            <a:r>
              <a:rPr kumimoji="1" lang="en-US" altLang="ja-JP" sz="2000" dirty="0"/>
              <a:t>(</a:t>
            </a:r>
            <a:r>
              <a:rPr lang="ja-JP" altLang="en-US" sz="2000" dirty="0"/>
              <a:t>こうがくはくし</a:t>
            </a:r>
            <a:r>
              <a:rPr kumimoji="1" lang="en-US" altLang="ja-JP" sz="2000" dirty="0"/>
              <a:t>)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専門：</a:t>
            </a:r>
            <a:r>
              <a:rPr lang="en-US" altLang="ja-JP" sz="3600" dirty="0"/>
              <a:t> </a:t>
            </a:r>
            <a:r>
              <a:rPr lang="ja-JP" altLang="en-US" sz="3600" dirty="0"/>
              <a:t>行動神経科学</a:t>
            </a:r>
            <a:r>
              <a:rPr lang="en-US" altLang="ja-JP" sz="2000" dirty="0"/>
              <a:t>(</a:t>
            </a:r>
            <a:r>
              <a:rPr lang="ja-JP" altLang="en-US" sz="2000" dirty="0"/>
              <a:t>霊長類</a:t>
            </a:r>
            <a:r>
              <a:rPr lang="en-US" altLang="ja-JP" sz="2000" dirty="0"/>
              <a:t>)</a:t>
            </a:r>
            <a:endParaRPr lang="en-US" altLang="ja-JP" sz="32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</a:t>
            </a:r>
            <a:r>
              <a:rPr lang="ja-JP" altLang="en-US" sz="3600" dirty="0"/>
              <a:t>　</a:t>
            </a:r>
            <a:r>
              <a:rPr lang="en-US" altLang="ja-JP" sz="3600" dirty="0"/>
              <a:t> </a:t>
            </a:r>
            <a:r>
              <a:rPr lang="ja-JP" altLang="en-US" sz="3600" dirty="0"/>
              <a:t>脳イメージング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     </a:t>
            </a:r>
            <a:r>
              <a:rPr lang="ja-JP" altLang="en-US" sz="3600" dirty="0"/>
              <a:t>医療システム工学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R</a:t>
            </a:r>
            <a:r>
              <a:rPr lang="ja-JP" altLang="en-US" sz="3600" dirty="0"/>
              <a:t>歴：</a:t>
            </a:r>
            <a:r>
              <a:rPr lang="en-US" altLang="ja-JP" sz="3600" dirty="0"/>
              <a:t>  ~ 10</a:t>
            </a:r>
            <a:r>
              <a:rPr lang="ja-JP" altLang="en-US" sz="3600" dirty="0"/>
              <a:t>年ぐらい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流行</a:t>
            </a:r>
            <a:r>
              <a:rPr lang="en-US" altLang="ja-JP" sz="3600" dirty="0" smtClean="0"/>
              <a:t>:</a:t>
            </a:r>
            <a:r>
              <a:rPr lang="en-US" altLang="ja-JP" sz="3600" dirty="0"/>
              <a:t> </a:t>
            </a:r>
            <a:r>
              <a:rPr lang="en-US" altLang="ja-JP" sz="3600" dirty="0" smtClean="0"/>
              <a:t>  </a:t>
            </a:r>
            <a:r>
              <a:rPr lang="ja-JP" altLang="en-US" sz="3600" dirty="0" smtClean="0"/>
              <a:t>カメ</a:t>
            </a:r>
            <a:endParaRPr lang="en-US" altLang="ja-JP" sz="3600" dirty="0"/>
          </a:p>
        </p:txBody>
      </p:sp>
      <p:pic>
        <p:nvPicPr>
          <p:cNvPr id="7" name="図 6" descr="295523_10151763090528047_814719792_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r="31981" b="-1796"/>
          <a:stretch/>
        </p:blipFill>
        <p:spPr>
          <a:xfrm>
            <a:off x="6414046" y="1024523"/>
            <a:ext cx="2532106" cy="24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5540094" y="1277559"/>
            <a:ext cx="2892706" cy="26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0" y="1384300"/>
            <a:ext cx="2891458" cy="22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100032" y="3915028"/>
            <a:ext cx="3043968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044492" y="1708733"/>
                <a:ext cx="1495602" cy="1769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kumimoji="1" lang="ja-JP" altLang="en-US" sz="11500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92" y="1708733"/>
                <a:ext cx="1495602" cy="17697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71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矢印コネクタ 6"/>
          <p:cNvCxnSpPr/>
          <p:nvPr/>
        </p:nvCxnSpPr>
        <p:spPr>
          <a:xfrm flipH="1">
            <a:off x="2124882" y="3737744"/>
            <a:ext cx="4834718" cy="0"/>
          </a:xfrm>
          <a:prstGeom prst="straightConnector1">
            <a:avLst/>
          </a:prstGeom>
          <a:ln w="857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921682" y="1191562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sp>
        <p:nvSpPr>
          <p:cNvPr id="3" name="正方形/長方形 2"/>
          <p:cNvSpPr/>
          <p:nvPr/>
        </p:nvSpPr>
        <p:spPr>
          <a:xfrm>
            <a:off x="1137814" y="6334780"/>
            <a:ext cx="6680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8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8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800" dirty="0" smtClean="0">
                <a:solidFill>
                  <a:schemeClr val="accent1"/>
                </a:solidFill>
              </a:rPr>
              <a:t>reticulate</a:t>
            </a:r>
            <a:endParaRPr lang="ja-JP" altLang="en-US" sz="2800" dirty="0">
              <a:solidFill>
                <a:schemeClr val="accent1"/>
              </a:solidFill>
            </a:endParaRPr>
          </a:p>
        </p:txBody>
      </p:sp>
      <p:pic>
        <p:nvPicPr>
          <p:cNvPr id="5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188823" y="2978951"/>
            <a:ext cx="1664449" cy="151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tps://www.r-project.org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9" y="3054782"/>
            <a:ext cx="1531798" cy="118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3110545" y="3369444"/>
            <a:ext cx="3089365" cy="7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91" y="2596159"/>
            <a:ext cx="2938874" cy="205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0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sourcing </a:t>
            </a:r>
            <a:r>
              <a:rPr lang="en-US" altLang="ja-JP" sz="3000" dirty="0"/>
              <a:t>Python scripts,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importing </a:t>
            </a:r>
            <a:r>
              <a:rPr lang="en-US" altLang="ja-JP" sz="3000" dirty="0"/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5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523476" y="1825743"/>
            <a:ext cx="59378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4800" b="1" dirty="0" smtClean="0"/>
              <a:t>Environment setup</a:t>
            </a:r>
          </a:p>
          <a:p>
            <a:pPr algn="r"/>
            <a:r>
              <a:rPr lang="en-US" altLang="ja-JP" sz="4800" b="1" dirty="0" smtClean="0"/>
              <a:t>for Python</a:t>
            </a:r>
            <a:endParaRPr lang="ja-JP" altLang="en-US" sz="4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98853" y="3680800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altLang="ja-JP" sz="2800" dirty="0" smtClean="0"/>
              <a:t>(</a:t>
            </a:r>
            <a:r>
              <a:rPr lang="hr-HR" altLang="ja-JP" sz="2800" dirty="0" err="1" smtClean="0"/>
              <a:t>in</a:t>
            </a:r>
            <a:r>
              <a:rPr lang="hr-HR" altLang="ja-JP" sz="2800" dirty="0" smtClean="0"/>
              <a:t> </a:t>
            </a:r>
            <a:r>
              <a:rPr lang="hr-HR" altLang="ja-JP" sz="2800" dirty="0" err="1" smtClean="0"/>
              <a:t>macOS</a:t>
            </a:r>
            <a:r>
              <a:rPr lang="hr-HR" altLang="ja-JP" sz="2800" dirty="0" smtClean="0"/>
              <a:t> </a:t>
            </a:r>
            <a:r>
              <a:rPr lang="hr-HR" altLang="ja-JP" sz="2800" dirty="0"/>
              <a:t>Mojave </a:t>
            </a:r>
            <a:r>
              <a:rPr lang="hr-HR" altLang="ja-JP" sz="2800" dirty="0" smtClean="0"/>
              <a:t>10.14.3)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49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06" y="1165122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3586367" y="4565547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Sandbox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2705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7" y="1504335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197128" y="490476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Sandbox</a:t>
            </a:r>
            <a:endParaRPr kumimoji="1" lang="ja-JP" altLang="en-US" sz="36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 rot="19413839"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 rot="2433686">
            <a:off x="3392586" y="439735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834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243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102544" y="2624094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A</a:t>
            </a:r>
            <a:endParaRPr kumimoji="1" lang="ja-JP" altLang="en-US" sz="48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5" y="3343930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>
            <a:off x="3392169" y="476606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8407" y="6101235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B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08305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02544" y="2624094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A</a:t>
            </a:r>
            <a:endParaRPr kumimoji="1" lang="ja-JP" altLang="en-US" sz="48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3392169" y="476606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8407" y="6101235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B</a:t>
            </a:r>
            <a:endParaRPr kumimoji="1" lang="ja-JP" altLang="en-US" sz="4800" dirty="0"/>
          </a:p>
        </p:txBody>
      </p:sp>
      <p:pic>
        <p:nvPicPr>
          <p:cNvPr id="13" name="Picture 2" descr="場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9" y="54666"/>
            <a:ext cx="3224586" cy="287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場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9" y="3540093"/>
            <a:ext cx="3224586" cy="287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上下矢印 2"/>
          <p:cNvSpPr/>
          <p:nvPr/>
        </p:nvSpPr>
        <p:spPr>
          <a:xfrm>
            <a:off x="344189" y="2231073"/>
            <a:ext cx="3984562" cy="3175000"/>
          </a:xfrm>
          <a:prstGeom prst="upDownArrow">
            <a:avLst>
              <a:gd name="adj1" fmla="val 75364"/>
              <a:gd name="adj2" fmla="val 254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17464" y="2845166"/>
            <a:ext cx="303801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800" dirty="0" smtClean="0">
                <a:solidFill>
                  <a:schemeClr val="bg1"/>
                </a:solidFill>
              </a:rPr>
              <a:t>Isolated</a:t>
            </a:r>
          </a:p>
          <a:p>
            <a:pPr algn="ctr"/>
            <a:r>
              <a:rPr lang="en-US" altLang="ja-JP" sz="36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kumimoji="1" lang="en-US" altLang="ja-JP" sz="4000" dirty="0" smtClean="0">
                <a:solidFill>
                  <a:schemeClr val="bg1"/>
                </a:solidFill>
              </a:rPr>
              <a:t>Independent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171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図形グループ 32"/>
          <p:cNvGrpSpPr/>
          <p:nvPr/>
        </p:nvGrpSpPr>
        <p:grpSpPr>
          <a:xfrm>
            <a:off x="210300" y="2099188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4" name="図形グループ 33"/>
          <p:cNvGrpSpPr/>
          <p:nvPr/>
        </p:nvGrpSpPr>
        <p:grpSpPr>
          <a:xfrm>
            <a:off x="3213312" y="2099188"/>
            <a:ext cx="2811665" cy="2066412"/>
            <a:chOff x="313025" y="1010834"/>
            <a:chExt cx="4163213" cy="3059722"/>
          </a:xfrm>
        </p:grpSpPr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7" name="図形グループ 36"/>
          <p:cNvGrpSpPr/>
          <p:nvPr/>
        </p:nvGrpSpPr>
        <p:grpSpPr>
          <a:xfrm>
            <a:off x="6206657" y="2099188"/>
            <a:ext cx="2811665" cy="2066412"/>
            <a:chOff x="313025" y="1010834"/>
            <a:chExt cx="4163213" cy="3059722"/>
          </a:xfrm>
        </p:grpSpPr>
        <p:sp>
          <p:nvSpPr>
            <p:cNvPr id="38" name="円/楕円 37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5396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3" name="図形グループ 42"/>
          <p:cNvGrpSpPr/>
          <p:nvPr/>
        </p:nvGrpSpPr>
        <p:grpSpPr>
          <a:xfrm>
            <a:off x="3190714" y="4539613"/>
            <a:ext cx="2811665" cy="2066412"/>
            <a:chOff x="313025" y="1010834"/>
            <a:chExt cx="4163213" cy="3059722"/>
          </a:xfrm>
        </p:grpSpPr>
        <p:sp>
          <p:nvSpPr>
            <p:cNvPr id="44" name="円/楕円 43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6" name="図形グループ 45"/>
          <p:cNvGrpSpPr/>
          <p:nvPr/>
        </p:nvGrpSpPr>
        <p:grpSpPr>
          <a:xfrm>
            <a:off x="6184059" y="4539613"/>
            <a:ext cx="2811665" cy="2066412"/>
            <a:chOff x="313025" y="1010834"/>
            <a:chExt cx="4163213" cy="3059722"/>
          </a:xfrm>
        </p:grpSpPr>
        <p:sp>
          <p:nvSpPr>
            <p:cNvPr id="47" name="円/楕円 46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" name="テキスト ボックス 1"/>
          <p:cNvSpPr txBox="1"/>
          <p:nvPr/>
        </p:nvSpPr>
        <p:spPr>
          <a:xfrm>
            <a:off x="1326689" y="7067025"/>
            <a:ext cx="6478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 sandbox is a type of software testing environment that enables the isolated execution of software or programs for independent evaluation, monitoring or testing. 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7702" y="8126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</a:t>
            </a:r>
            <a:r>
              <a:rPr kumimoji="1" lang="en-US" altLang="ja-JP" sz="3600" smtClean="0"/>
              <a:t>Independent virtual environment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secure and reproducibility</a:t>
            </a:r>
            <a:endParaRPr kumimoji="1" lang="ja-JP" altLang="en-US" sz="36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170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913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 smtClean="0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xmlns="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xmlns="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xmlns="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xmlns="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xmlns="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xmlns="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xmlns="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xmlns="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xmlns="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927100" y="292100"/>
            <a:ext cx="7301999" cy="6978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en-US" altLang="ja-JP" sz="2400" dirty="0" smtClean="0"/>
              <a:t>2018.07.15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#71 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Landscape with R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the Japanese R community</a:t>
            </a:r>
          </a:p>
          <a:p>
            <a:pPr>
              <a:spcBef>
                <a:spcPts val="1500"/>
              </a:spcBef>
            </a:pPr>
            <a:r>
              <a:rPr lang="en-US" altLang="ja-JP" sz="2400" dirty="0"/>
              <a:t>2018.10.20 </a:t>
            </a:r>
            <a:r>
              <a:rPr lang="en-US" altLang="ja-JP" sz="2400" dirty="0" smtClean="0"/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#73 </a:t>
            </a:r>
            <a:br>
              <a:rPr kumimoji="1" lang="en-US" altLang="ja-JP" sz="2400" dirty="0" smtClean="0">
                <a:solidFill>
                  <a:schemeClr val="accent1"/>
                </a:solidFill>
              </a:rPr>
            </a:br>
            <a:r>
              <a:rPr kumimoji="1" lang="en-US" altLang="ja-JP" sz="2400" dirty="0" smtClean="0">
                <a:solidFill>
                  <a:schemeClr val="accent1"/>
                </a:solidFill>
              </a:rPr>
              <a:t>       </a:t>
            </a:r>
            <a:r>
              <a:rPr kumimoji="1"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kumimoji="1"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Visualization &amp; Plot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2019.01.19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75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Data 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2019.03.02 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76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2019.04.13	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#77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Data analysis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2019.05.25</a:t>
            </a:r>
            <a:r>
              <a:rPr lang="en-US" altLang="ja-JP" sz="2400" dirty="0"/>
              <a:t>	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78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analysis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2019.06.29</a:t>
            </a:r>
            <a:r>
              <a:rPr lang="en-US" altLang="ja-JP" sz="2400" dirty="0"/>
              <a:t>	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79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ja-JP" altLang="en-US" sz="2400" dirty="0" smtClean="0">
                <a:solidFill>
                  <a:schemeClr val="accent1"/>
                </a:solidFill>
              </a:rPr>
              <a:t>確率の基礎</a:t>
            </a:r>
            <a:endParaRPr lang="ja-JP" altLang="en-US" sz="2400" dirty="0">
              <a:solidFill>
                <a:schemeClr val="accent1"/>
              </a:solidFill>
            </a:endParaRPr>
          </a:p>
          <a:p>
            <a:pPr>
              <a:spcBef>
                <a:spcPts val="1500"/>
              </a:spcBef>
            </a:pPr>
            <a:endParaRPr lang="ja-JP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698500" y="393700"/>
            <a:ext cx="0" cy="614680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メモ 24">
            <a:extLst>
              <a:ext uri="{FF2B5EF4-FFF2-40B4-BE49-F238E27FC236}">
                <a16:creationId xmlns:a16="http://schemas.microsoft.com/office/drawing/2014/main" xmlns="" id="{9F184A94-46DD-2B4E-A6B6-8360AEBD453E}"/>
              </a:ext>
            </a:extLst>
          </p:cNvPr>
          <p:cNvSpPr/>
          <p:nvPr/>
        </p:nvSpPr>
        <p:spPr>
          <a:xfrm>
            <a:off x="5108259" y="2013495"/>
            <a:ext cx="3840056" cy="473413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027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1754342" y="2177200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4507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" name="テキスト ボックス 2"/>
          <p:cNvSpPr txBox="1"/>
          <p:nvPr/>
        </p:nvSpPr>
        <p:spPr>
          <a:xfrm>
            <a:off x="187702" y="7872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Independent virtual environment</a:t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security &amp; reproducibility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5216202" y="2095565"/>
            <a:ext cx="3732112" cy="460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"3.7</a:t>
            </a:r>
            <a:r>
              <a:rPr lang="ja-JP" altLang="en-US" sz="2400" dirty="0" smtClean="0"/>
              <a:t>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/>
              <a:t>cycler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0.10.0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kiwisolver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matplotlib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3.1.1</a:t>
            </a:r>
            <a:endParaRPr lang="en-US" altLang="ja-JP" sz="2400" dirty="0" smtClean="0"/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mr-IN" altLang="ja-JP" sz="2400" dirty="0" err="1" smtClean="0"/>
              <a:t>opencv-python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4.1.0.25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pandas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0.25.0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pyparsing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2.4.0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1.1.2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80995" y="273050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メモ 27">
            <a:extLst>
              <a:ext uri="{FF2B5EF4-FFF2-40B4-BE49-F238E27FC236}">
                <a16:creationId xmlns:a16="http://schemas.microsoft.com/office/drawing/2014/main" xmlns="" id="{9F184A94-46DD-2B4E-A6B6-8360AEBD453E}"/>
              </a:ext>
            </a:extLst>
          </p:cNvPr>
          <p:cNvSpPr/>
          <p:nvPr/>
        </p:nvSpPr>
        <p:spPr>
          <a:xfrm>
            <a:off x="3541619" y="4595425"/>
            <a:ext cx="2770281" cy="215220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649562" y="4677495"/>
            <a:ext cx="236955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</a:t>
            </a:r>
            <a:r>
              <a:rPr lang="ja-JP" altLang="en-US" sz="2400" dirty="0" smtClean="0"/>
              <a:t>"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.7"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2714355" y="531243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92731" y="4394200"/>
            <a:ext cx="8089900" cy="863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76660" y="4470400"/>
            <a:ext cx="4860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brew 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install 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3631" y="3653929"/>
            <a:ext cx="520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</a:t>
            </a:r>
            <a:r>
              <a:rPr lang="en-US" altLang="ja-JP" sz="3600" b="1" dirty="0" err="1" smtClean="0"/>
              <a:t>Pipenv</a:t>
            </a:r>
            <a:r>
              <a:rPr lang="en-US" altLang="ja-JP" sz="3600" b="1" dirty="0" smtClean="0"/>
              <a:t> </a:t>
            </a:r>
            <a:r>
              <a:rPr lang="en-US" altLang="ja-JP" sz="2800" dirty="0" smtClean="0"/>
              <a:t>(in </a:t>
            </a:r>
            <a:r>
              <a:rPr lang="en-US" altLang="ja-JP" sz="2800" dirty="0" err="1" smtClean="0"/>
              <a:t>MacOS</a:t>
            </a:r>
            <a:r>
              <a:rPr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876660" y="2654926"/>
            <a:ext cx="5210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https://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www.python.org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/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3631" y="1838455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Python</a:t>
            </a:r>
            <a:endParaRPr kumimoji="1" lang="ja-JP" altLang="en-US" sz="36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2C6C7700-C6A2-A846-84CE-A8EB284D7787}"/>
              </a:ext>
            </a:extLst>
          </p:cNvPr>
          <p:cNvSpPr txBox="1"/>
          <p:nvPr/>
        </p:nvSpPr>
        <p:spPr>
          <a:xfrm rot="1811887">
            <a:off x="5650743" y="2250318"/>
            <a:ext cx="3185487" cy="646331"/>
          </a:xfrm>
          <a:prstGeom prst="rect">
            <a:avLst/>
          </a:prstGeom>
          <a:solidFill>
            <a:schemeClr val="bg1"/>
          </a:solidFill>
          <a:ln w="47625" cmpd="dbl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uzura_font" panose="02000609000000000000" pitchFamily="49" charset="-128"/>
                <a:ea typeface="uzura_font" panose="02000609000000000000" pitchFamily="49" charset="-128"/>
              </a:rPr>
              <a:t>Recommended!!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59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41931" y="2397680"/>
            <a:ext cx="8089900" cy="15266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51260" y="2461181"/>
            <a:ext cx="4549643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cd &lt;project root&gt;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--python 3.7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6964" y="1598950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Create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xmlns="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151110" y="4609824"/>
            <a:ext cx="0" cy="2044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6" y="3801955"/>
            <a:ext cx="1161325" cy="11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4DCF6D57-1D68-8D4A-BDB2-CF917B81EB09}"/>
              </a:ext>
            </a:extLst>
          </p:cNvPr>
          <p:cNvSpPr txBox="1"/>
          <p:nvPr/>
        </p:nvSpPr>
        <p:spPr>
          <a:xfrm>
            <a:off x="1586882" y="4217074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&lt;project root&gt;</a:t>
            </a:r>
            <a:endParaRPr kumimoji="1" lang="ja-JP" altLang="en-US" sz="2800" dirty="0"/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xmlns="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169567" y="6276052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xmlns="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169567" y="5231756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19" y="4637831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xmlns="" id="{189A1381-1566-284C-9887-BF7BF12E5433}"/>
              </a:ext>
            </a:extLst>
          </p:cNvPr>
          <p:cNvSpPr txBox="1"/>
          <p:nvPr/>
        </p:nvSpPr>
        <p:spPr>
          <a:xfrm>
            <a:off x="2340578" y="5062042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.</a:t>
            </a:r>
            <a:r>
              <a:rPr kumimoji="1" lang="en-US" altLang="ja-JP" sz="3200" dirty="0" err="1" smtClean="0"/>
              <a:t>venv</a:t>
            </a:r>
            <a:endParaRPr kumimoji="1" lang="ja-JP" altLang="en-US" sz="3200" dirty="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xmlns="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61" y="5589152"/>
            <a:ext cx="834630" cy="972734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xmlns="" id="{72DF8227-1FC0-6A4A-9277-1AD05026E595}"/>
              </a:ext>
            </a:extLst>
          </p:cNvPr>
          <p:cNvSpPr txBox="1"/>
          <p:nvPr/>
        </p:nvSpPr>
        <p:spPr>
          <a:xfrm>
            <a:off x="2340578" y="5948997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 smtClean="0"/>
              <a:t>Pipfile</a:t>
            </a:r>
            <a:endParaRPr kumimoji="1" lang="ja-JP" altLang="en-US" sz="32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00009" y="5948997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package info</a:t>
            </a:r>
            <a:endParaRPr kumimoji="1" lang="ja-JP" altLang="en-US" sz="32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700009" y="5074742"/>
            <a:ext cx="4214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interpreter, </a:t>
            </a:r>
            <a:r>
              <a:rPr kumimoji="1" lang="en-US" altLang="ja-JP" sz="3200" dirty="0" err="1" smtClean="0"/>
              <a:t>env</a:t>
            </a:r>
            <a:r>
              <a:rPr kumimoji="1" lang="en-US" altLang="ja-JP" sz="3200" dirty="0" smtClean="0"/>
              <a:t> info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859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26" name="角丸四角形 25"/>
          <p:cNvSpPr/>
          <p:nvPr/>
        </p:nvSpPr>
        <p:spPr>
          <a:xfrm>
            <a:off x="386964" y="3961029"/>
            <a:ext cx="8344867" cy="8408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14723" y="4024530"/>
            <a:ext cx="2406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$ exit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63836" y="322579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Deactivate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29" name="角丸四角形 28"/>
          <p:cNvSpPr/>
          <p:nvPr/>
        </p:nvSpPr>
        <p:spPr>
          <a:xfrm>
            <a:off x="363836" y="5795803"/>
            <a:ext cx="8367995" cy="8408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14723" y="5859304"/>
            <a:ext cx="2912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--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rm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75400" y="502247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Delete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32" name="角丸四角形 31"/>
          <p:cNvSpPr/>
          <p:nvPr/>
        </p:nvSpPr>
        <p:spPr>
          <a:xfrm>
            <a:off x="386964" y="2181780"/>
            <a:ext cx="8344867" cy="8408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14723" y="2252315"/>
            <a:ext cx="3177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86964" y="1471950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15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8" name="角丸四角形 17"/>
          <p:cNvSpPr/>
          <p:nvPr/>
        </p:nvSpPr>
        <p:spPr>
          <a:xfrm>
            <a:off x="386964" y="3937000"/>
            <a:ext cx="8591936" cy="9131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4723" y="4030620"/>
            <a:ext cx="8464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install &lt;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pkg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&gt;~=&lt;version&gt; 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6964" y="3211140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packages</a:t>
            </a:r>
            <a:endParaRPr kumimoji="1" lang="ja-JP" altLang="en-US" sz="2800" dirty="0"/>
          </a:p>
        </p:txBody>
      </p:sp>
      <p:sp>
        <p:nvSpPr>
          <p:cNvPr id="12" name="角丸四角形 11"/>
          <p:cNvSpPr/>
          <p:nvPr/>
        </p:nvSpPr>
        <p:spPr>
          <a:xfrm>
            <a:off x="386964" y="2181780"/>
            <a:ext cx="8344867" cy="8408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14723" y="2252315"/>
            <a:ext cx="3177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86964" y="1471950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15" name="角丸四角形 14"/>
          <p:cNvSpPr/>
          <p:nvPr/>
        </p:nvSpPr>
        <p:spPr>
          <a:xfrm>
            <a:off x="386964" y="5764500"/>
            <a:ext cx="8591936" cy="9131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14723" y="5858120"/>
            <a:ext cx="6332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uninstall &lt;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pkg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86964" y="503864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Uninstall packages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7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266700" y="698500"/>
            <a:ext cx="453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For </a:t>
            </a:r>
            <a:r>
              <a:rPr lang="en-US" altLang="ja-JP" sz="4800" dirty="0" smtClean="0"/>
              <a:t>{reticulate}, 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546100" y="2487567"/>
            <a:ext cx="8067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/>
              <a:t>you </a:t>
            </a:r>
            <a:r>
              <a:rPr lang="en-US" altLang="ja-JP" sz="4800" smtClean="0"/>
              <a:t>need</a:t>
            </a:r>
            <a:r>
              <a:rPr lang="en-US" altLang="ja-JP" sz="4800" dirty="0" smtClean="0"/>
              <a:t> </a:t>
            </a:r>
            <a:r>
              <a:rPr lang="en-US" altLang="ja-JP" sz="6000" dirty="0" err="1" smtClean="0"/>
              <a:t>NumPy</a:t>
            </a:r>
            <a:r>
              <a:rPr lang="en-US" altLang="ja-JP" sz="6000" dirty="0" smtClean="0"/>
              <a:t> </a:t>
            </a:r>
            <a:r>
              <a:rPr lang="en-US" altLang="ja-JP" sz="4800" dirty="0" smtClean="0"/>
              <a:t>package</a:t>
            </a:r>
            <a:endParaRPr kumimoji="1" lang="ja-JP" altLang="en-US" sz="4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3835400" y="4461300"/>
            <a:ext cx="4968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in your </a:t>
            </a:r>
            <a:r>
              <a:rPr lang="en-US" altLang="ja-JP" sz="4800" dirty="0" err="1" smtClean="0"/>
              <a:t>virtualenv</a:t>
            </a:r>
            <a:r>
              <a:rPr lang="en-US" altLang="ja-JP" sz="4800" dirty="0" smtClean="0"/>
              <a:t>.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94932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1"/>
          <p:cNvSpPr/>
          <p:nvPr/>
        </p:nvSpPr>
        <p:spPr>
          <a:xfrm>
            <a:off x="348863" y="4274235"/>
            <a:ext cx="8552181" cy="818465"/>
          </a:xfrm>
          <a:prstGeom prst="roundRect">
            <a:avLst>
              <a:gd name="adj" fmla="val 94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2" name="角丸四角形 11"/>
          <p:cNvSpPr/>
          <p:nvPr/>
        </p:nvSpPr>
        <p:spPr>
          <a:xfrm>
            <a:off x="348864" y="2079590"/>
            <a:ext cx="8552181" cy="2047910"/>
          </a:xfrm>
          <a:prstGeom prst="roundRect">
            <a:avLst>
              <a:gd name="adj" fmla="val 94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6623" y="2150125"/>
            <a:ext cx="6001964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cd &lt;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install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78587" y="2781067"/>
            <a:ext cx="242245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activate</a:t>
            </a:r>
          </a:p>
          <a:p>
            <a:pPr>
              <a:spcBef>
                <a:spcPts val="600"/>
              </a:spcBef>
            </a:pPr>
            <a:r>
              <a:rPr kumimoji="1"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install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76623" y="4331722"/>
            <a:ext cx="622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run pip freeze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478587" y="4331721"/>
            <a:ext cx="1818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  <a:endParaRPr lang="ja-JP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348863" y="5239436"/>
            <a:ext cx="8552181" cy="1334760"/>
          </a:xfrm>
          <a:prstGeom prst="roundRect">
            <a:avLst>
              <a:gd name="adj" fmla="val 94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76623" y="5296922"/>
            <a:ext cx="6223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python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&gt;&gt;&gt; import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478587" y="5296921"/>
            <a:ext cx="1818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  <a:endParaRPr lang="ja-JP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8863" y="1397991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</a:t>
            </a:r>
            <a:r>
              <a:rPr lang="en-US" altLang="ja-JP" sz="3600" b="1" dirty="0" err="1" smtClean="0"/>
              <a:t>Numpy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2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2" name="角丸四角形 11"/>
          <p:cNvSpPr/>
          <p:nvPr/>
        </p:nvSpPr>
        <p:spPr>
          <a:xfrm>
            <a:off x="348864" y="2079590"/>
            <a:ext cx="8552181" cy="2733710"/>
          </a:xfrm>
          <a:prstGeom prst="roundRect">
            <a:avLst>
              <a:gd name="adj" fmla="val 94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6623" y="2150125"/>
            <a:ext cx="426591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cd &lt;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--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venv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3600" dirty="0">
                <a:solidFill>
                  <a:srgbClr val="FF40FF"/>
                </a:solidFill>
              </a:rPr>
              <a:t>&lt;</a:t>
            </a:r>
            <a:r>
              <a:rPr lang="en-US" altLang="ja-JP" sz="3600" dirty="0" err="1">
                <a:solidFill>
                  <a:srgbClr val="FF40FF"/>
                </a:solidFill>
              </a:rPr>
              <a:t>prj</a:t>
            </a:r>
            <a:r>
              <a:rPr lang="en-US" altLang="ja-JP" sz="3600" dirty="0">
                <a:solidFill>
                  <a:srgbClr val="FF40FF"/>
                </a:solidFill>
              </a:rPr>
              <a:t>&gt;</a:t>
            </a:r>
            <a:r>
              <a:rPr lang="ja-JP" altLang="en-US" sz="3600" dirty="0">
                <a:solidFill>
                  <a:srgbClr val="FF40FF"/>
                </a:solidFill>
              </a:rPr>
              <a:t>/.venv</a:t>
            </a:r>
          </a:p>
          <a:p>
            <a:pPr>
              <a:spcBef>
                <a:spcPts val="600"/>
              </a:spcBef>
            </a:pP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78587" y="2781067"/>
            <a:ext cx="242245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activate</a:t>
            </a:r>
          </a:p>
          <a:p>
            <a:pPr>
              <a:spcBef>
                <a:spcPts val="600"/>
              </a:spcBef>
            </a:pPr>
            <a:r>
              <a:rPr kumimoji="1"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8863" y="1397991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Address of the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</a:t>
            </a:r>
            <a:endParaRPr kumimoji="1" lang="ja-JP" altLang="en-US" sz="28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60716" flipH="1">
            <a:off x="2697998" y="4489827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006600" y="3073400"/>
            <a:ext cx="198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mtClean="0"/>
              <a:t>back to </a:t>
            </a:r>
            <a:endParaRPr kumimoji="1" lang="ja-JP" altLang="en-US" sz="4000" dirty="0"/>
          </a:p>
        </p:txBody>
      </p:sp>
      <p:pic>
        <p:nvPicPr>
          <p:cNvPr id="3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854" y="1691820"/>
            <a:ext cx="2520846" cy="1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167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60115" y="3402285"/>
            <a:ext cx="8552181" cy="3026053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348415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40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reticulate from CRAN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2755954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Attach Python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6639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>
                <a:latin typeface="DFPGyoSho-Lt" charset="-128"/>
                <a:ea typeface="DFPGyoSho-Lt" charset="-128"/>
                <a:cs typeface="DFPGyoSho-Lt" charset="-128"/>
              </a:rPr>
              <a:t>install.packages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(reticulate)</a:t>
            </a:r>
          </a:p>
        </p:txBody>
      </p:sp>
    </p:spTree>
    <p:extLst>
      <p:ext uri="{BB962C8B-B14F-4D97-AF65-F5344CB8AC3E}">
        <p14:creationId xmlns:p14="http://schemas.microsoft.com/office/powerpoint/2010/main" val="100408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="" xmlns:a16="http://schemas.microsoft.com/office/drawing/2014/main" id="{F40F07CA-38A3-EB43-86BF-A4786381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29928" flipV="1">
            <a:off x="7477230" y="2637417"/>
            <a:ext cx="1282713" cy="14419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1F61454A-CB68-F849-BF53-57A9ADE4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591419" y="3717495"/>
            <a:ext cx="1282713" cy="1441946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B363362-8E8A-2A4E-A701-372360303F8E}"/>
              </a:ext>
            </a:extLst>
          </p:cNvPr>
          <p:cNvSpPr/>
          <p:nvPr/>
        </p:nvSpPr>
        <p:spPr>
          <a:xfrm rot="6986809">
            <a:off x="708178" y="2511722"/>
            <a:ext cx="2097070" cy="16757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772" name="Picture 4" descr="「懐中電灯 イラスト」の画像検索結果">
            <a:extLst>
              <a:ext uri="{FF2B5EF4-FFF2-40B4-BE49-F238E27FC236}">
                <a16:creationId xmlns="" xmlns:a16="http://schemas.microsoft.com/office/drawing/2014/main" id="{BF6CFD27-6827-6848-B647-D56E826E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86" r="100000">
                        <a14:foregroundMark x1="52539" y1="43936" x2="52539" y2="43936"/>
                        <a14:foregroundMark x1="48145" y1="51915" x2="48145" y2="51915"/>
                        <a14:foregroundMark x1="47070" y1="49894" x2="47070" y2="49894"/>
                        <a14:foregroundMark x1="58008" y1="31277" x2="58008" y2="31277"/>
                        <a14:foregroundMark x1="46094" y1="47766" x2="46094" y2="47766"/>
                        <a14:foregroundMark x1="47266" y1="47660" x2="47266" y2="47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17034">
            <a:off x="2052223" y="3270838"/>
            <a:ext cx="1493212" cy="13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円/楕円 10">
            <a:extLst>
              <a:ext uri="{FF2B5EF4-FFF2-40B4-BE49-F238E27FC236}">
                <a16:creationId xmlns="" xmlns:a16="http://schemas.microsoft.com/office/drawing/2014/main" id="{C22B5B15-E2B9-6C4C-8C7A-EDF8F2742A49}"/>
              </a:ext>
            </a:extLst>
          </p:cNvPr>
          <p:cNvSpPr/>
          <p:nvPr/>
        </p:nvSpPr>
        <p:spPr>
          <a:xfrm rot="10507524">
            <a:off x="4745482" y="4373169"/>
            <a:ext cx="4138254" cy="154914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794" name="Picture 2" descr="「電灯　イラスト」の画像検索結果">
            <a:extLst>
              <a:ext uri="{FF2B5EF4-FFF2-40B4-BE49-F238E27FC236}">
                <a16:creationId xmlns="" xmlns:a16="http://schemas.microsoft.com/office/drawing/2014/main" id="{B93A1CAA-8A7D-BA4B-B269-209E1310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18" y="-262454"/>
            <a:ext cx="1173182" cy="21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三角形 15">
            <a:extLst>
              <a:ext uri="{FF2B5EF4-FFF2-40B4-BE49-F238E27FC236}">
                <a16:creationId xmlns="" xmlns:a16="http://schemas.microsoft.com/office/drawing/2014/main" id="{2F684AFB-B401-7E4F-B864-9FFC80718BD6}"/>
              </a:ext>
            </a:extLst>
          </p:cNvPr>
          <p:cNvSpPr/>
          <p:nvPr/>
        </p:nvSpPr>
        <p:spPr>
          <a:xfrm rot="5400000">
            <a:off x="3599766" y="3527323"/>
            <a:ext cx="1923812" cy="93673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="" xmlns:a16="http://schemas.microsoft.com/office/drawing/2014/main" id="{389BA94B-013F-7845-83BE-96903DBD53AB}"/>
              </a:ext>
            </a:extLst>
          </p:cNvPr>
          <p:cNvSpPr txBox="1"/>
          <p:nvPr/>
        </p:nvSpPr>
        <p:spPr>
          <a:xfrm>
            <a:off x="908564" y="5887666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Before</a:t>
            </a:r>
            <a:endParaRPr kumimoji="1" lang="ja-JP" altLang="en-US" sz="4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9A48523B-8D53-0549-A259-9D69329B3B66}"/>
              </a:ext>
            </a:extLst>
          </p:cNvPr>
          <p:cNvSpPr txBox="1"/>
          <p:nvPr/>
        </p:nvSpPr>
        <p:spPr>
          <a:xfrm>
            <a:off x="6015549" y="5932093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After</a:t>
            </a:r>
            <a:endParaRPr kumimoji="1" lang="ja-JP" altLang="en-US" sz="4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2D99F0F5-1F71-5C48-B682-257B05279FA7}"/>
              </a:ext>
            </a:extLst>
          </p:cNvPr>
          <p:cNvSpPr txBox="1"/>
          <p:nvPr/>
        </p:nvSpPr>
        <p:spPr>
          <a:xfrm>
            <a:off x="274416" y="468394"/>
            <a:ext cx="4830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err="1"/>
              <a:t>Beginne</a:t>
            </a:r>
            <a:r>
              <a:rPr lang="en-US" altLang="ja-JP" sz="4400" dirty="0" err="1">
                <a:solidFill>
                  <a:srgbClr val="0432FF"/>
                </a:solidFill>
              </a:rPr>
              <a:t>R</a:t>
            </a:r>
            <a:r>
              <a:rPr lang="en-US" altLang="ja-JP" sz="4400" dirty="0"/>
              <a:t> Session</a:t>
            </a:r>
            <a:endParaRPr kumimoji="1" lang="ja-JP" altLang="en-US" sz="4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="" xmlns:a16="http://schemas.microsoft.com/office/drawing/2014/main" id="{31DCA4F2-3BD5-3744-8349-B0033A9F6658}"/>
              </a:ext>
            </a:extLst>
          </p:cNvPr>
          <p:cNvSpPr txBox="1"/>
          <p:nvPr/>
        </p:nvSpPr>
        <p:spPr>
          <a:xfrm>
            <a:off x="1246432" y="5181188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6B1F71EE-9249-0648-8843-0EB887F9D0AE}"/>
              </a:ext>
            </a:extLst>
          </p:cNvPr>
          <p:cNvSpPr txBox="1"/>
          <p:nvPr/>
        </p:nvSpPr>
        <p:spPr>
          <a:xfrm>
            <a:off x="6157276" y="5127405"/>
            <a:ext cx="121219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フリーフォーム 1">
            <a:extLst>
              <a:ext uri="{FF2B5EF4-FFF2-40B4-BE49-F238E27FC236}">
                <a16:creationId xmlns="" xmlns:a16="http://schemas.microsoft.com/office/drawing/2014/main" id="{612369D1-B218-3D41-A9A3-1F28DA010459}"/>
              </a:ext>
            </a:extLst>
          </p:cNvPr>
          <p:cNvSpPr/>
          <p:nvPr/>
        </p:nvSpPr>
        <p:spPr>
          <a:xfrm>
            <a:off x="7747411" y="-120399"/>
            <a:ext cx="266751" cy="3235388"/>
          </a:xfrm>
          <a:custGeom>
            <a:avLst/>
            <a:gdLst>
              <a:gd name="connsiteX0" fmla="*/ 174193 w 266751"/>
              <a:gd name="connsiteY0" fmla="*/ 8931 h 2109036"/>
              <a:gd name="connsiteX1" fmla="*/ 113903 w 266751"/>
              <a:gd name="connsiteY1" fmla="*/ 89318 h 2109036"/>
              <a:gd name="connsiteX2" fmla="*/ 3371 w 266751"/>
              <a:gd name="connsiteY2" fmla="*/ 652025 h 2109036"/>
              <a:gd name="connsiteX3" fmla="*/ 254580 w 266751"/>
              <a:gd name="connsiteY3" fmla="*/ 1214733 h 2109036"/>
              <a:gd name="connsiteX4" fmla="*/ 204338 w 266751"/>
              <a:gd name="connsiteY4" fmla="*/ 2109036 h 210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51" h="2109036">
                <a:moveTo>
                  <a:pt x="174193" y="8931"/>
                </a:moveTo>
                <a:cubicBezTo>
                  <a:pt x="158283" y="-4467"/>
                  <a:pt x="142373" y="-17864"/>
                  <a:pt x="113903" y="89318"/>
                </a:cubicBezTo>
                <a:cubicBezTo>
                  <a:pt x="85433" y="196500"/>
                  <a:pt x="-20075" y="464456"/>
                  <a:pt x="3371" y="652025"/>
                </a:cubicBezTo>
                <a:cubicBezTo>
                  <a:pt x="26817" y="839594"/>
                  <a:pt x="221086" y="971898"/>
                  <a:pt x="254580" y="1214733"/>
                </a:cubicBezTo>
                <a:cubicBezTo>
                  <a:pt x="288075" y="1457568"/>
                  <a:pt x="246206" y="1783302"/>
                  <a:pt x="204338" y="2109036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4E068DC3-74F9-0A49-B893-A373A5DB739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027" y="2173420"/>
            <a:ext cx="2612945" cy="320782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="" xmlns:a16="http://schemas.microsoft.com/office/drawing/2014/main" id="{D71D5AA8-89AB-3745-95AB-3A3C62979A7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7842" y="2013055"/>
            <a:ext cx="2612945" cy="32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Check your Python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27446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py_config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60115" y="2669714"/>
            <a:ext cx="153751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## python: </a:t>
            </a:r>
            <a:r>
              <a:rPr lang="en-US" altLang="ja-JP" sz="2800" dirty="0" smtClean="0">
                <a:solidFill>
                  <a:srgbClr val="FF40FF"/>
                </a:solidFill>
              </a:rPr>
              <a:t>&lt;</a:t>
            </a:r>
            <a:r>
              <a:rPr lang="en-US" altLang="ja-JP" sz="2800" dirty="0" err="1" smtClean="0">
                <a:solidFill>
                  <a:srgbClr val="FF40FF"/>
                </a:solidFill>
              </a:rPr>
              <a:t>prj</a:t>
            </a:r>
            <a:r>
              <a:rPr lang="en-US" altLang="ja-JP" sz="2800" dirty="0" smtClean="0">
                <a:solidFill>
                  <a:srgbClr val="FF40FF"/>
                </a:solidFill>
              </a:rPr>
              <a:t>&gt;/.</a:t>
            </a:r>
            <a:r>
              <a:rPr lang="en-US" altLang="ja-JP" sz="2800" dirty="0" err="1">
                <a:solidFill>
                  <a:srgbClr val="FF40FF"/>
                </a:solidFill>
              </a:rPr>
              <a:t>venv</a:t>
            </a:r>
            <a:r>
              <a:rPr lang="en-US" altLang="ja-JP" sz="2800" dirty="0">
                <a:solidFill>
                  <a:srgbClr val="FF40FF"/>
                </a:solidFill>
              </a:rPr>
              <a:t>/bin/python </a:t>
            </a:r>
            <a:endParaRPr lang="en-US" altLang="ja-JP" sz="2800" dirty="0" smtClean="0">
              <a:solidFill>
                <a:srgbClr val="FF40FF"/>
              </a:solidFill>
            </a:endParaRP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libpython</a:t>
            </a:r>
            <a:r>
              <a:rPr lang="en-US" altLang="ja-JP" sz="2800" dirty="0"/>
              <a:t>: /</a:t>
            </a:r>
            <a:r>
              <a:rPr lang="en-US" altLang="ja-JP" sz="2800" dirty="0" smtClean="0"/>
              <a:t>Library/Frameworks/</a:t>
            </a:r>
            <a:r>
              <a:rPr lang="en-US" altLang="ja-JP" sz="2800" dirty="0" err="1" smtClean="0"/>
              <a:t>Python.framework</a:t>
            </a:r>
            <a:r>
              <a:rPr lang="en-US" altLang="ja-JP" sz="2800" dirty="0" smtClean="0"/>
              <a:t>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pythonhome</a:t>
            </a:r>
            <a:r>
              <a:rPr lang="en-US" altLang="ja-JP" sz="2800" dirty="0"/>
              <a:t>: /</a:t>
            </a:r>
            <a:r>
              <a:rPr lang="en-US" altLang="ja-JP" sz="2800" dirty="0" smtClean="0"/>
              <a:t>Library/Frameworks/</a:t>
            </a:r>
            <a:r>
              <a:rPr lang="en-US" altLang="ja-JP" sz="2800" dirty="0" err="1" smtClean="0"/>
              <a:t>Python.fram</a:t>
            </a:r>
            <a:r>
              <a:rPr lang="en-US" altLang="ja-JP" sz="2800" dirty="0" smtClean="0"/>
              <a:t>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virtualenv</a:t>
            </a:r>
            <a:r>
              <a:rPr lang="en-US" altLang="ja-JP" sz="2800" dirty="0"/>
              <a:t>: </a:t>
            </a:r>
            <a:r>
              <a:rPr lang="en-US" altLang="ja-JP" sz="2800" dirty="0" smtClean="0"/>
              <a:t>&lt;</a:t>
            </a:r>
            <a:r>
              <a:rPr lang="en-US" altLang="ja-JP" sz="2800" dirty="0" err="1" smtClean="0"/>
              <a:t>prj</a:t>
            </a:r>
            <a:r>
              <a:rPr lang="en-US" altLang="ja-JP" sz="2800" dirty="0" smtClean="0"/>
              <a:t>&gt;/.</a:t>
            </a:r>
            <a:r>
              <a:rPr lang="en-US" altLang="ja-JP" sz="2800" dirty="0" err="1"/>
              <a:t>venv</a:t>
            </a:r>
            <a:r>
              <a:rPr lang="en-US" altLang="ja-JP" sz="2800" dirty="0"/>
              <a:t>/bin/</a:t>
            </a:r>
            <a:r>
              <a:rPr lang="en-US" altLang="ja-JP" sz="2800" dirty="0" err="1"/>
              <a:t>activate_this.py</a:t>
            </a:r>
            <a:r>
              <a:rPr lang="en-US" altLang="ja-JP" sz="2800" dirty="0"/>
              <a:t> </a:t>
            </a:r>
            <a:endParaRPr lang="en-US" altLang="ja-JP" sz="2800" dirty="0" smtClean="0"/>
          </a:p>
          <a:p>
            <a:r>
              <a:rPr lang="en-US" altLang="ja-JP" sz="2800" dirty="0" smtClean="0"/>
              <a:t>## </a:t>
            </a:r>
            <a:r>
              <a:rPr lang="en-US" altLang="ja-JP" sz="2800" dirty="0">
                <a:solidFill>
                  <a:srgbClr val="FF40FF"/>
                </a:solidFill>
              </a:rPr>
              <a:t>version: 3.7.4 </a:t>
            </a:r>
            <a:r>
              <a:rPr lang="en-US" altLang="ja-JP" sz="2800" dirty="0"/>
              <a:t>(v3.7.4:e09359112e, Jul 8 </a:t>
            </a:r>
            <a:r>
              <a:rPr lang="en-US" altLang="ja-JP" sz="2800" dirty="0" smtClean="0"/>
              <a:t>2019...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>
                <a:solidFill>
                  <a:srgbClr val="0096FF"/>
                </a:solidFill>
              </a:rPr>
              <a:t>numpy</a:t>
            </a:r>
            <a:r>
              <a:rPr lang="en-US" altLang="ja-JP" sz="2800" dirty="0"/>
              <a:t>: </a:t>
            </a:r>
            <a:r>
              <a:rPr lang="en-US" altLang="ja-JP" sz="2800" dirty="0" smtClean="0"/>
              <a:t>&lt;</a:t>
            </a:r>
            <a:r>
              <a:rPr lang="en-US" altLang="ja-JP" sz="2800" dirty="0" err="1" smtClean="0"/>
              <a:t>prj</a:t>
            </a:r>
            <a:r>
              <a:rPr lang="en-US" altLang="ja-JP" sz="2800" dirty="0" smtClean="0"/>
              <a:t>&gt;/.</a:t>
            </a:r>
            <a:r>
              <a:rPr lang="en-US" altLang="ja-JP" sz="2800" dirty="0" err="1"/>
              <a:t>venv</a:t>
            </a:r>
            <a:r>
              <a:rPr lang="en-US" altLang="ja-JP" sz="2800" dirty="0"/>
              <a:t>/lib/python3.7/site-packages</a:t>
            </a:r>
            <a:r>
              <a:rPr lang="en-US" altLang="ja-JP" sz="2800" dirty="0" smtClean="0"/>
              <a:t>/...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>
                <a:solidFill>
                  <a:srgbClr val="0096FF"/>
                </a:solidFill>
              </a:rPr>
              <a:t>numpy_version</a:t>
            </a:r>
            <a:r>
              <a:rPr lang="en-US" altLang="ja-JP" sz="2800" dirty="0"/>
              <a:t>: 1.16.4 </a:t>
            </a:r>
            <a:endParaRPr lang="en-US" altLang="ja-JP" sz="2800" dirty="0" smtClean="0"/>
          </a:p>
          <a:p>
            <a:r>
              <a:rPr lang="en-US" altLang="ja-JP" sz="2800" dirty="0" smtClean="0"/>
              <a:t>##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/>
              <a:t>NOTE: Python version was forced by </a:t>
            </a:r>
            <a:r>
              <a:rPr lang="en-US" altLang="ja-JP" sz="2800" dirty="0" err="1" smtClean="0"/>
              <a:t>use_python</a:t>
            </a:r>
            <a:r>
              <a:rPr lang="en-US" altLang="ja-JP" sz="2800" dirty="0" smtClean="0"/>
              <a:t>...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245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</a:t>
            </a:r>
            <a:r>
              <a:rPr lang="en-US" altLang="ja-JP" sz="3600" b="1" dirty="0" err="1" smtClean="0"/>
              <a:t>pkg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4132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&lt;- import(</a:t>
            </a:r>
            <a:r>
              <a:rPr lang="en-US" altLang="ja-JP" sz="40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4" y="2856407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</a:t>
            </a:r>
            <a:r>
              <a:rPr lang="en-US" altLang="ja-JP" sz="3600" b="1" dirty="0" err="1" smtClean="0"/>
              <a:t>pkg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360116" y="3515141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35705" y="3646170"/>
            <a:ext cx="28167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$listdir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76377" y="4712970"/>
            <a:ext cx="63626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cs typeface="+mj-cs"/>
              </a:rPr>
              <a:t>## </a:t>
            </a:r>
            <a:r>
              <a:rPr lang="ja-JP" altLang="en-US" sz="2800" dirty="0" smtClean="0">
                <a:cs typeface="+mj-cs"/>
              </a:rPr>
              <a:t>[</a:t>
            </a:r>
            <a:r>
              <a:rPr lang="ja-JP" altLang="en-US" sz="2800" dirty="0">
                <a:cs typeface="+mj-cs"/>
              </a:rPr>
              <a:t>1] ".Rhistory"                ".DS_Store</a:t>
            </a:r>
            <a:r>
              <a:rPr lang="ja-JP" altLang="en-US" sz="2800" dirty="0" smtClean="0">
                <a:cs typeface="+mj-cs"/>
              </a:rPr>
              <a:t>"</a:t>
            </a:r>
            <a:endParaRPr lang="en-US" altLang="ja-JP" sz="2800" dirty="0" smtClean="0">
              <a:cs typeface="+mj-cs"/>
            </a:endParaRPr>
          </a:p>
          <a:p>
            <a:r>
              <a:rPr lang="en-US" altLang="ja-JP" sz="2800" dirty="0" smtClean="0">
                <a:cs typeface="+mj-cs"/>
              </a:rPr>
              <a:t>## </a:t>
            </a:r>
            <a:r>
              <a:rPr lang="mr-IN" altLang="ja-JP" sz="2800" dirty="0" smtClean="0">
                <a:cs typeface="+mj-cs"/>
              </a:rPr>
              <a:t>[</a:t>
            </a:r>
            <a:r>
              <a:rPr lang="en-US" altLang="ja-JP" sz="2800" dirty="0" smtClean="0">
                <a:cs typeface="+mj-cs"/>
              </a:rPr>
              <a:t>2</a:t>
            </a:r>
            <a:r>
              <a:rPr lang="mr-IN" altLang="ja-JP" sz="2800" dirty="0" smtClean="0">
                <a:cs typeface="+mj-cs"/>
              </a:rPr>
              <a:t>] </a:t>
            </a:r>
            <a:r>
              <a:rPr lang="mr-IN" altLang="ja-JP" sz="2800" dirty="0">
                <a:cs typeface="+mj-cs"/>
              </a:rPr>
              <a:t>".</a:t>
            </a:r>
            <a:r>
              <a:rPr lang="mr-IN" altLang="ja-JP" sz="2800" dirty="0" err="1">
                <a:cs typeface="+mj-cs"/>
              </a:rPr>
              <a:t>gitignore</a:t>
            </a:r>
            <a:r>
              <a:rPr lang="mr-IN" altLang="ja-JP" sz="2800" dirty="0">
                <a:cs typeface="+mj-cs"/>
              </a:rPr>
              <a:t>"      </a:t>
            </a:r>
            <a:r>
              <a:rPr lang="en-US" altLang="ja-JP" sz="2800" dirty="0" smtClean="0">
                <a:cs typeface="+mj-cs"/>
              </a:rPr>
              <a:t>   </a:t>
            </a:r>
            <a:r>
              <a:rPr lang="mr-IN" altLang="ja-JP" sz="2800" dirty="0" smtClean="0">
                <a:cs typeface="+mj-cs"/>
              </a:rPr>
              <a:t>".</a:t>
            </a:r>
            <a:r>
              <a:rPr lang="mr-IN" altLang="ja-JP" sz="2800" dirty="0" err="1">
                <a:cs typeface="+mj-cs"/>
              </a:rPr>
              <a:t>RData</a:t>
            </a:r>
            <a:r>
              <a:rPr lang="mr-IN" altLang="ja-JP" sz="2800" dirty="0" smtClean="0">
                <a:cs typeface="+mj-cs"/>
              </a:rPr>
              <a:t>"</a:t>
            </a:r>
            <a:endParaRPr lang="en-US" altLang="ja-JP" sz="2800" dirty="0" smtClean="0">
              <a:cs typeface="+mj-cs"/>
            </a:endParaRPr>
          </a:p>
          <a:p>
            <a:r>
              <a:rPr lang="en-US" altLang="ja-JP" sz="2800" dirty="0" smtClean="0">
                <a:cs typeface="+mj-cs"/>
              </a:rPr>
              <a:t>## ...</a:t>
            </a:r>
            <a:r>
              <a:rPr lang="mr-IN" altLang="ja-JP" sz="2800" dirty="0" smtClean="0">
                <a:cs typeface="+mj-cs"/>
              </a:rPr>
              <a:t> </a:t>
            </a:r>
            <a:r>
              <a:rPr lang="ja-JP" altLang="en-US" sz="2800" dirty="0" smtClean="0">
                <a:cs typeface="+mj-cs"/>
              </a:rPr>
              <a:t> </a:t>
            </a:r>
            <a:endParaRPr lang="ja-JP" altLang="en-US" sz="28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3798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5750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</a:t>
            </a:r>
            <a:r>
              <a:rPr lang="en-US" altLang="ja-JP" sz="3600" b="1" dirty="0" smtClean="0"/>
              <a:t>source file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1" name="メモ 10">
            <a:extLst>
              <a:ext uri="{FF2B5EF4-FFF2-40B4-BE49-F238E27FC236}">
                <a16:creationId xmlns:a16="http://schemas.microsoft.com/office/drawing/2014/main" xmlns="" id="{9F184A94-46DD-2B4E-A6B6-8360AEBD453E}"/>
              </a:ext>
            </a:extLst>
          </p:cNvPr>
          <p:cNvSpPr/>
          <p:nvPr/>
        </p:nvSpPr>
        <p:spPr>
          <a:xfrm>
            <a:off x="446582" y="2812193"/>
            <a:ext cx="8465715" cy="3679508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664296" y="2560993"/>
            <a:ext cx="205216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3200" smtClean="0"/>
              <a:t>sample.py</a:t>
            </a:r>
            <a:endParaRPr kumimoji="1" lang="ja-JP" altLang="en-US" sz="3200" dirty="0"/>
          </a:p>
        </p:txBody>
      </p:sp>
      <p:sp>
        <p:nvSpPr>
          <p:cNvPr id="13" name="正方形/長方形 12"/>
          <p:cNvSpPr/>
          <p:nvPr/>
        </p:nvSpPr>
        <p:spPr>
          <a:xfrm>
            <a:off x="799589" y="2812192"/>
            <a:ext cx="77851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/>
              <a:t>import pandas as </a:t>
            </a:r>
            <a:r>
              <a:rPr lang="ja-JP" altLang="en-US" sz="3600" dirty="0" smtClean="0"/>
              <a:t>pd</a:t>
            </a:r>
            <a:endParaRPr lang="en-US" altLang="ja-JP" sz="3600" dirty="0" smtClean="0"/>
          </a:p>
          <a:p>
            <a:pPr>
              <a:spcBef>
                <a:spcPts val="1200"/>
              </a:spcBef>
            </a:pPr>
            <a:r>
              <a:rPr lang="ja-JP" altLang="en-US" sz="3600" dirty="0" smtClean="0"/>
              <a:t>def </a:t>
            </a:r>
            <a:r>
              <a:rPr lang="ja-JP" altLang="en-US" sz="3600" dirty="0">
                <a:solidFill>
                  <a:srgbClr val="FF40FF"/>
                </a:solidFill>
              </a:rPr>
              <a:t>pd_load_csv</a:t>
            </a:r>
            <a:r>
              <a:rPr lang="ja-JP" altLang="en-US" sz="3600" dirty="0"/>
              <a:t>(path)</a:t>
            </a:r>
            <a:r>
              <a:rPr lang="ja-JP" altLang="en-US" sz="3600" dirty="0" smtClean="0"/>
              <a:t>:</a:t>
            </a:r>
            <a:endParaRPr lang="en-US" altLang="ja-JP" sz="3600" dirty="0" smtClean="0"/>
          </a:p>
          <a:p>
            <a:r>
              <a:rPr lang="ja-JP" altLang="en-US" sz="3600" dirty="0" smtClean="0"/>
              <a:t>  </a:t>
            </a:r>
            <a:r>
              <a:rPr lang="en-US" altLang="ja-JP" sz="3600" dirty="0" smtClean="0"/>
              <a:t>  </a:t>
            </a:r>
            <a:r>
              <a:rPr lang="ja-JP" altLang="en-US" sz="3600" dirty="0" smtClean="0"/>
              <a:t>df </a:t>
            </a:r>
            <a:r>
              <a:rPr lang="ja-JP" altLang="en-US" sz="3600" dirty="0"/>
              <a:t>= pd.read_csv(path</a:t>
            </a:r>
            <a:r>
              <a:rPr lang="ja-JP" altLang="en-US" sz="3600" dirty="0" smtClean="0"/>
              <a:t>)</a:t>
            </a:r>
            <a:endParaRPr lang="en-US" altLang="ja-JP" sz="3600" dirty="0" smtClean="0"/>
          </a:p>
          <a:p>
            <a:r>
              <a:rPr lang="ja-JP" altLang="en-US" sz="3600" dirty="0" smtClean="0"/>
              <a:t>  </a:t>
            </a:r>
            <a:r>
              <a:rPr lang="en-US" altLang="ja-JP" sz="3600" dirty="0" smtClean="0"/>
              <a:t>  </a:t>
            </a:r>
            <a:r>
              <a:rPr lang="ja-JP" altLang="en-US" sz="3600" dirty="0" smtClean="0"/>
              <a:t>return </a:t>
            </a:r>
            <a:r>
              <a:rPr lang="ja-JP" altLang="en-US" sz="3600" dirty="0"/>
              <a:t>df  </a:t>
            </a:r>
            <a:endParaRPr lang="en-US" altLang="ja-JP" sz="3600" dirty="0" smtClean="0"/>
          </a:p>
          <a:p>
            <a:pPr>
              <a:spcBef>
                <a:spcPts val="1200"/>
              </a:spcBef>
            </a:pPr>
            <a:r>
              <a:rPr lang="ja-JP" altLang="en-US" sz="3600" dirty="0" smtClean="0"/>
              <a:t>def </a:t>
            </a:r>
            <a:r>
              <a:rPr lang="ja-JP" altLang="en-US" sz="3600" dirty="0">
                <a:solidFill>
                  <a:srgbClr val="FF40FF"/>
                </a:solidFill>
              </a:rPr>
              <a:t>pd_head</a:t>
            </a:r>
            <a:r>
              <a:rPr lang="ja-JP" altLang="en-US" sz="3600" dirty="0"/>
              <a:t>(df, n = 3)</a:t>
            </a:r>
            <a:r>
              <a:rPr lang="ja-JP" altLang="en-US" sz="3600" dirty="0" smtClean="0"/>
              <a:t>:</a:t>
            </a:r>
            <a:endParaRPr lang="en-US" altLang="ja-JP" sz="3600" dirty="0" smtClean="0"/>
          </a:p>
          <a:p>
            <a:r>
              <a:rPr lang="ja-JP" altLang="en-US" sz="3600" dirty="0" smtClean="0"/>
              <a:t>  </a:t>
            </a:r>
            <a:r>
              <a:rPr lang="en-US" altLang="ja-JP" sz="3600" dirty="0" smtClean="0"/>
              <a:t>  </a:t>
            </a:r>
            <a:r>
              <a:rPr lang="ja-JP" altLang="en-US" sz="3600" dirty="0" smtClean="0"/>
              <a:t>return </a:t>
            </a:r>
            <a:r>
              <a:rPr lang="ja-JP" altLang="en-US" sz="3600" dirty="0"/>
              <a:t>df.head(n) </a:t>
            </a:r>
          </a:p>
        </p:txBody>
      </p:sp>
      <p:cxnSp>
        <p:nvCxnSpPr>
          <p:cNvPr id="15" name="直線コネクタ 14"/>
          <p:cNvCxnSpPr/>
          <p:nvPr/>
        </p:nvCxnSpPr>
        <p:spPr>
          <a:xfrm>
            <a:off x="799589" y="3000946"/>
            <a:ext cx="0" cy="3389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1307589" y="4182261"/>
            <a:ext cx="0" cy="988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1292296" y="5996400"/>
            <a:ext cx="0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60115" y="6442784"/>
            <a:ext cx="4358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File &gt; New File &gt; Python script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20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4663476"/>
          </a:xfrm>
          <a:prstGeom prst="roundRect">
            <a:avLst>
              <a:gd name="adj" fmla="val 511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700544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hoge.csv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mr-IN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iris %&gt;% </a:t>
            </a:r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607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177800" y="651244"/>
            <a:ext cx="8877300" cy="2763871"/>
          </a:xfrm>
          <a:prstGeom prst="roundRect">
            <a:avLst>
              <a:gd name="adj" fmla="val 511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7800" y="651244"/>
            <a:ext cx="10274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err="1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 err="1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77800" y="1353012"/>
            <a:ext cx="896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f_pd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f_base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read.csv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f_readr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readr::read_csv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f_fread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data.table::fread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8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76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161002" y="3576805"/>
            <a:ext cx="8894098" cy="3183775"/>
          </a:xfrm>
          <a:prstGeom prst="roundRect">
            <a:avLst>
              <a:gd name="adj" fmla="val 511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77800" y="651244"/>
            <a:ext cx="8877300" cy="2763871"/>
          </a:xfrm>
          <a:prstGeom prst="roundRect">
            <a:avLst>
              <a:gd name="adj" fmla="val 511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7800" y="651244"/>
            <a:ext cx="10274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err="1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 err="1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77800" y="1353012"/>
            <a:ext cx="896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f_pd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f_base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read.csv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f_readr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readr::read_csv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f_fread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data.table::fread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61002" y="3487410"/>
            <a:ext cx="750979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microbenchmark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microbenchmark(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pd_load_csv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f_pd(path),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   read.csv = f_base(path),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   read_csv = f_readr(path),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   fread = f_fread(path)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-&gt;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ggplot2::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autoplot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8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53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4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66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2720376"/>
          </a:xfrm>
          <a:prstGeom prst="roundRect">
            <a:avLst>
              <a:gd name="adj" fmla="val 511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29642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5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72905" y="4323290"/>
            <a:ext cx="85393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## </a:t>
            </a:r>
            <a:r>
              <a:rPr lang="en-US" altLang="ja-JP" sz="2800" dirty="0" err="1" smtClean="0"/>
              <a:t>y_call_impl</a:t>
            </a:r>
            <a:r>
              <a:rPr lang="en-US" altLang="ja-JP" sz="2800" dirty="0" smtClean="0"/>
              <a:t>(callable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dots$args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dots$keywords</a:t>
            </a:r>
            <a:r>
              <a:rPr lang="en-US" altLang="ja-JP" sz="2800" dirty="0"/>
              <a:t>) 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en-US" altLang="ja-JP" sz="2800" dirty="0" smtClean="0"/>
              <a:t>## </a:t>
            </a:r>
            <a:r>
              <a:rPr lang="ja-JP" altLang="en-US" sz="2800" dirty="0" smtClean="0"/>
              <a:t>で</a:t>
            </a:r>
            <a:r>
              <a:rPr lang="ja-JP" altLang="en-US" sz="2800" dirty="0"/>
              <a:t>エラー</a:t>
            </a:r>
            <a:r>
              <a:rPr lang="en-US" altLang="ja-JP" sz="2800" dirty="0"/>
              <a:t>: </a:t>
            </a:r>
          </a:p>
          <a:p>
            <a:r>
              <a:rPr lang="en-US" altLang="ja-JP" sz="2800" dirty="0" smtClean="0"/>
              <a:t>##  </a:t>
            </a:r>
            <a:r>
              <a:rPr lang="en-US" altLang="ja-JP" sz="2800" dirty="0" err="1"/>
              <a:t>TypeError</a:t>
            </a:r>
            <a:r>
              <a:rPr lang="en-US" altLang="ja-JP" sz="2800" dirty="0"/>
              <a:t>: cannot do slice indexing on &lt;class </a:t>
            </a:r>
            <a:endParaRPr lang="en-US" altLang="ja-JP" sz="2800" dirty="0" smtClean="0"/>
          </a:p>
          <a:p>
            <a:r>
              <a:rPr lang="en-US" altLang="ja-JP" sz="2800" dirty="0" smtClean="0"/>
              <a:t>## '</a:t>
            </a:r>
            <a:r>
              <a:rPr lang="en-US" altLang="ja-JP" sz="2800" dirty="0" err="1" smtClean="0"/>
              <a:t>pandas.core.indexes.range.RangeIndex</a:t>
            </a:r>
            <a:r>
              <a:rPr lang="en-US" altLang="ja-JP" sz="2800" dirty="0"/>
              <a:t>'&gt; with </a:t>
            </a:r>
            <a:r>
              <a:rPr lang="en-US" altLang="ja-JP" sz="2800" dirty="0" smtClean="0"/>
              <a:t>## these </a:t>
            </a:r>
            <a:r>
              <a:rPr lang="en-US" altLang="ja-JP" sz="2800" dirty="0">
                <a:solidFill>
                  <a:srgbClr val="FF40FF"/>
                </a:solidFill>
              </a:rPr>
              <a:t>indexers [5.0] of &lt;class 'float'&gt; </a:t>
            </a:r>
            <a:endParaRPr lang="ja-JP" alt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01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角丸四角形 26"/>
          <p:cNvSpPr/>
          <p:nvPr/>
        </p:nvSpPr>
        <p:spPr>
          <a:xfrm>
            <a:off x="5572717" y="4675245"/>
            <a:ext cx="3465113" cy="11109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5572717" y="2970110"/>
            <a:ext cx="3465113" cy="11109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5572718" y="1224497"/>
            <a:ext cx="3465113" cy="11109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335183" y="5760038"/>
            <a:ext cx="3941849" cy="10271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335184" y="4661711"/>
            <a:ext cx="5040132" cy="10271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2930638" y="2930945"/>
            <a:ext cx="2464607" cy="116504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362897" y="2940278"/>
            <a:ext cx="2508749" cy="116504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/>
        </p:nvSpPr>
        <p:spPr>
          <a:xfrm>
            <a:off x="362896" y="1245425"/>
            <a:ext cx="5012419" cy="1084028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1084" y="50692"/>
            <a:ext cx="4647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Variable type (basic)</a:t>
            </a:r>
            <a:endParaRPr kumimoji="1" lang="ja-JP" altLang="en-US" sz="3600" b="1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4264" y="662947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4264" y="406107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4264" y="2358736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44799" y="65660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474166" y="407493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33159" y="2477434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5825441" y="4700290"/>
            <a:ext cx="227818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&gt;&gt;&gt;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</a:t>
            </a:r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 </a:t>
            </a:r>
            <a:r>
              <a:rPr lang="ja-JP" altLang="en-US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'int'</a:t>
            </a:r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808779" y="1194239"/>
            <a:ext cx="2456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&gt;&gt;&gt; type</a:t>
            </a: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"1</a:t>
            </a:r>
            <a:r>
              <a:rPr lang="en-US" altLang="ja-JP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 </a:t>
            </a:r>
            <a:r>
              <a:rPr lang="en-US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'</a:t>
            </a:r>
            <a:r>
              <a:rPr lang="en-US" altLang="ja-JP" sz="3200" dirty="0" err="1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str</a:t>
            </a:r>
            <a:r>
              <a:rPr lang="en-US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'</a:t>
            </a: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endParaRPr kumimoji="1"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839866" y="2982184"/>
            <a:ext cx="26901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&gt;&gt;&gt; type(</a:t>
            </a:r>
            <a:r>
              <a:rPr lang="en-US" altLang="ja-JP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1.0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 </a:t>
            </a:r>
            <a:r>
              <a:rPr lang="en-US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'float'</a:t>
            </a:r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endParaRPr kumimoji="1"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44638" y="1224496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typeof</a:t>
            </a:r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ja-JP" altLang="en-US" sz="3200" dirty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ja-JP" altLang="en-US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[1] </a:t>
            </a:r>
            <a:r>
              <a:rPr lang="ja-JP" altLang="en-US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"character"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422435" y="2972883"/>
            <a:ext cx="29392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typeof(</a:t>
            </a:r>
            <a:r>
              <a:rPr lang="en-US" altLang="ja-JP" sz="3200" dirty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mr-IN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[1] </a:t>
            </a:r>
            <a:r>
              <a:rPr lang="mr-IN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mr-IN" altLang="ja-JP" sz="3200" dirty="0" err="1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double</a:t>
            </a:r>
            <a:r>
              <a:rPr lang="mr-IN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ja-JP" altLang="en-US" sz="3200" dirty="0">
              <a:solidFill>
                <a:schemeClr val="bg1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930638" y="2928639"/>
            <a:ext cx="29608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typeof(</a:t>
            </a:r>
            <a:r>
              <a:rPr lang="en-US" altLang="ja-JP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1.0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mr-IN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[1] </a:t>
            </a:r>
            <a:r>
              <a:rPr lang="mr-IN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mr-IN" altLang="ja-JP" sz="3200" dirty="0" err="1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double</a:t>
            </a:r>
            <a:r>
              <a:rPr lang="mr-IN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ja-JP" altLang="en-US" sz="3200" dirty="0">
              <a:solidFill>
                <a:schemeClr val="bg1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06549" y="4608556"/>
            <a:ext cx="49661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typeof(</a:t>
            </a:r>
            <a:r>
              <a:rPr lang="en-US" altLang="ja-JP" sz="3200" dirty="0" err="1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as.integer</a:t>
            </a:r>
            <a:r>
              <a:rPr lang="en-US" altLang="ja-JP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(1</a:t>
            </a:r>
            <a:r>
              <a:rPr lang="ja-JP" altLang="en-US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[1]</a:t>
            </a:r>
            <a:r>
              <a:rPr lang="en-US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 "integer"</a:t>
            </a:r>
            <a:endParaRPr lang="ja-JP" altLang="en-US" sz="3200" dirty="0">
              <a:solidFill>
                <a:schemeClr val="bg1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10806" y="5685774"/>
            <a:ext cx="2703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&gt; </a:t>
            </a:r>
            <a:r>
              <a:rPr lang="ja-JP" altLang="en-US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typeof(</a:t>
            </a:r>
            <a:r>
              <a:rPr lang="en-US" altLang="ja-JP" sz="3200" dirty="0" smtClean="0">
                <a:solidFill>
                  <a:srgbClr val="FFFF00"/>
                </a:solidFill>
                <a:latin typeface="DFPGyoSho-Lt" charset="-128"/>
                <a:ea typeface="DFPGyoSho-Lt" charset="-128"/>
                <a:cs typeface="DFPGyoSho-Lt" charset="-128"/>
              </a:rPr>
              <a:t>1L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ja-JP" altLang="en-US" sz="3200" dirty="0">
              <a:solidFill>
                <a:schemeClr val="bg1">
                  <a:lumMod val="75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>
                <a:solidFill>
                  <a:schemeClr val="bg1">
                    <a:lumMod val="7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[1] </a:t>
            </a:r>
            <a:r>
              <a:rPr lang="en-US" altLang="ja-JP" sz="3200" dirty="0">
                <a:solidFill>
                  <a:schemeClr val="bg1"/>
                </a:solidFill>
                <a:latin typeface="DFPGyoSho-Lt" charset="-128"/>
                <a:ea typeface="DFPGyoSho-Lt" charset="-128"/>
                <a:cs typeface="DFPGyoSho-Lt" charset="-128"/>
              </a:rPr>
              <a:t>"integer"</a:t>
            </a:r>
            <a:endParaRPr lang="ja-JP" altLang="en-US" sz="3200" dirty="0">
              <a:solidFill>
                <a:schemeClr val="bg1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5454237" y="686628"/>
            <a:ext cx="0" cy="60647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436076" y="6212540"/>
            <a:ext cx="707923" cy="64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955" y="6183633"/>
            <a:ext cx="778721" cy="60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1268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4422176"/>
          </a:xfrm>
          <a:prstGeom prst="roundRect">
            <a:avLst>
              <a:gd name="adj" fmla="val 511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mtClean="0"/>
              <a:t>Import Python </a:t>
            </a:r>
            <a:r>
              <a:rPr lang="en-US" altLang="ja-JP" sz="3600" b="1" dirty="0" smtClean="0"/>
              <a:t>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29642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5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35705" y="446035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dirty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5L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67827" y="3386867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type ERROR</a:t>
            </a:r>
            <a:endParaRPr kumimoji="1" lang="ja-JP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67827" y="5073928"/>
            <a:ext cx="3693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ja-JP" sz="4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set as integer</a:t>
            </a:r>
            <a:endParaRPr kumimoji="1" lang="ja-JP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193485" y="4097435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2F541CCD-F0D8-414C-B18E-D09C78F8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40" y="2310652"/>
            <a:ext cx="1729923" cy="2123768"/>
          </a:xfrm>
          <a:prstGeom prst="rect">
            <a:avLst/>
          </a:prstGeom>
        </p:spPr>
      </p:pic>
      <p:grpSp>
        <p:nvGrpSpPr>
          <p:cNvPr id="3" name="図形グループ 2"/>
          <p:cNvGrpSpPr/>
          <p:nvPr/>
        </p:nvGrpSpPr>
        <p:grpSpPr>
          <a:xfrm>
            <a:off x="2606067" y="837548"/>
            <a:ext cx="2747166" cy="3596872"/>
            <a:chOff x="2606067" y="1206260"/>
            <a:chExt cx="2747166" cy="3596872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87" b="98934" l="10000" r="94651">
                          <a14:foregroundMark x1="15233" y1="77176" x2="15233" y2="77176"/>
                          <a14:foregroundMark x1="87674" y1="80018" x2="87674" y2="80018"/>
                          <a14:foregroundMark x1="28605" y1="42362" x2="28605" y2="4236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67" y="1206260"/>
              <a:ext cx="2747166" cy="359687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9797" y="2950916"/>
              <a:ext cx="578149" cy="709774"/>
            </a:xfrm>
            <a:prstGeom prst="rect">
              <a:avLst/>
            </a:prstGeom>
          </p:spPr>
        </p:pic>
      </p:grpSp>
      <p:grpSp>
        <p:nvGrpSpPr>
          <p:cNvPr id="4" name="図形グループ 3"/>
          <p:cNvGrpSpPr/>
          <p:nvPr/>
        </p:nvGrpSpPr>
        <p:grpSpPr>
          <a:xfrm>
            <a:off x="5795390" y="837548"/>
            <a:ext cx="3368620" cy="3596872"/>
            <a:chOff x="5795390" y="1203154"/>
            <a:chExt cx="3368620" cy="3596872"/>
          </a:xfrm>
        </p:grpSpPr>
        <p:pic>
          <p:nvPicPr>
            <p:cNvPr id="7" name="図 6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95390" y="3872548"/>
              <a:ext cx="578149" cy="709774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539" y="2314607"/>
              <a:ext cx="1846701" cy="2417891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775" y="2778222"/>
              <a:ext cx="1501500" cy="196591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="" xmlns:a16="http://schemas.microsoft.com/office/drawing/2014/main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7615" y="3458281"/>
              <a:ext cx="978870" cy="120172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63" b="97780" l="5814" r="96047">
                          <a14:foregroundMark x1="24651" y1="36679" x2="24651" y2="36679"/>
                          <a14:foregroundMark x1="35349" y1="61279" x2="35349" y2="61279"/>
                          <a14:foregroundMark x1="57907" y1="60036" x2="57907" y2="6003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844" y="1203154"/>
              <a:ext cx="2747166" cy="3596872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2976117" y="4069226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smtClean="0">
                <a:latin typeface="uzura_font" panose="02000609000000000000" pitchFamily="49" charset="-128"/>
                <a:ea typeface="uzura_font" panose="02000609000000000000" pitchFamily="49" charset="-128"/>
              </a:rPr>
              <a:t>Advanced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85D27A72-8ADD-5D43-B581-0143B5D28887}"/>
              </a:ext>
            </a:extLst>
          </p:cNvPr>
          <p:cNvSpPr txBox="1"/>
          <p:nvPr/>
        </p:nvSpPr>
        <p:spPr>
          <a:xfrm>
            <a:off x="5868706" y="4097435"/>
            <a:ext cx="3142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Hoxo_m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82060" y="4852218"/>
            <a:ext cx="8596302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46591" y="5195060"/>
            <a:ext cx="66976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If I have seen further it is by standing on the </a:t>
            </a:r>
            <a:r>
              <a:rPr lang="en-US" altLang="ja-JP" sz="2800" dirty="0" smtClean="0"/>
              <a:t>shoulders </a:t>
            </a:r>
            <a:r>
              <a:rPr lang="en-US" altLang="ja-JP" sz="2800" dirty="0"/>
              <a:t>of Giants.</a:t>
            </a:r>
            <a:endParaRPr lang="ja-JP" altLang="en-US" sz="2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547023" y="6157764"/>
            <a:ext cx="3074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mtClean="0"/>
              <a:t>-- Sir </a:t>
            </a:r>
            <a:r>
              <a:rPr lang="en-US" altLang="ja-JP" sz="2000"/>
              <a:t>Isaac </a:t>
            </a:r>
            <a:r>
              <a:rPr lang="en-US" altLang="ja-JP" sz="2000" smtClean="0"/>
              <a:t>Newton, 1676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1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914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372100" y="1828800"/>
            <a:ext cx="2260600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60716" flipH="1">
            <a:off x="7587499" y="2319613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3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817315" y="1470624"/>
            <a:ext cx="5676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&gt; R markdown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825554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mtClean="0"/>
              <a:t>Create .</a:t>
            </a:r>
            <a:r>
              <a:rPr lang="en-US" altLang="ja-JP" sz="3600" b="1" dirty="0" err="1" smtClean="0"/>
              <a:t>Rmd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2088895"/>
            <a:ext cx="828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</a:t>
            </a:r>
            <a:r>
              <a:rPr lang="en-US" altLang="ja-JP" sz="3600" b="1" dirty="0" err="1" smtClean="0"/>
              <a:t>virturalenv</a:t>
            </a:r>
            <a:r>
              <a:rPr lang="en-US" altLang="ja-JP" sz="3600" b="1" dirty="0" smtClean="0"/>
              <a:t> in R chunk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360115" y="2792053"/>
            <a:ext cx="8552181" cy="3641503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35705" y="2873918"/>
            <a:ext cx="80010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6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6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6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6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92351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855249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0115" y="990654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in python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7964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in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855249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6" name="三角形 5"/>
          <p:cNvSpPr/>
          <p:nvPr/>
        </p:nvSpPr>
        <p:spPr>
          <a:xfrm rot="5400000">
            <a:off x="8207674" y="189063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77256" y="3340100"/>
            <a:ext cx="1990885" cy="8255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974242" y="3460462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preview</a:t>
            </a:r>
            <a:endParaRPr kumimoji="1" lang="ja-JP" altLang="en-US" sz="32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667" y="259036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7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1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Shear </a:t>
            </a:r>
            <a:r>
              <a:rPr lang="en-US" altLang="ja-JP" sz="3600" b="1" dirty="0" err="1" smtClean="0"/>
              <a:t>pyobj</a:t>
            </a:r>
            <a:r>
              <a:rPr lang="en-US" altLang="ja-JP" sz="3600" b="1" dirty="0" smtClean="0"/>
              <a:t> between </a:t>
            </a:r>
            <a:r>
              <a:rPr lang="en-US" altLang="ja-JP" sz="3600" b="1" dirty="0" err="1" smtClean="0"/>
              <a:t>pychunks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067849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360114" y="4821741"/>
            <a:ext cx="8552181" cy="1693360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5000514"/>
            <a:ext cx="22781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b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.head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  <a:b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三角形 16"/>
          <p:cNvSpPr/>
          <p:nvPr/>
        </p:nvSpPr>
        <p:spPr>
          <a:xfrm rot="5400000">
            <a:off x="8214033" y="499578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726" y="5438205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7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R object to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2712249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en-US" altLang="ja-JP" sz="36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r.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iris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6" name="三角形 5"/>
          <p:cNvSpPr/>
          <p:nvPr/>
        </p:nvSpPr>
        <p:spPr>
          <a:xfrm rot="5400000">
            <a:off x="8207674" y="189063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667" y="259036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R object to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7390"/>
            <a:ext cx="8552181" cy="2084600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en-US" altLang="ja-JP" sz="36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r.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iris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60115" y="3823016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object to R chunk</a:t>
            </a:r>
            <a:endParaRPr kumimoji="1" lang="ja-JP" altLang="en-US" sz="2800" dirty="0"/>
          </a:p>
        </p:txBody>
      </p:sp>
      <p:sp>
        <p:nvSpPr>
          <p:cNvPr id="14" name="角丸四角形 13"/>
          <p:cNvSpPr/>
          <p:nvPr/>
        </p:nvSpPr>
        <p:spPr>
          <a:xfrm>
            <a:off x="360115" y="4468509"/>
            <a:ext cx="8552181" cy="2237092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35705" y="4550373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py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en-US" altLang="ja-JP" sz="36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import_main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</a:p>
          <a:p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py$df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2082206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8300" y="633320"/>
            <a:ext cx="8686800" cy="6173879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49300" y="734920"/>
            <a:ext cx="125222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ja-JP" altLang="en-US" sz="36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from time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import </a:t>
            </a:r>
            <a:r>
              <a:rPr lang="ja-JP" altLang="en-US" sz="36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time</a:t>
            </a:r>
            <a:endParaRPr lang="en-US" altLang="ja-JP" sz="3600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path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&lt;path&gt;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/sample.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csv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result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= [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]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for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i in range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(100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start = </a:t>
            </a:r>
            <a:r>
              <a:rPr lang="ja-JP" altLang="en-US" sz="36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time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df = </a:t>
            </a:r>
            <a:r>
              <a:rPr lang="ja-JP" altLang="en-US" sz="36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pd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.read_csv(path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time_i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= time() 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- start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result =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result.append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time_i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`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``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7800" y="4913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 in python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44759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127000" y="678651"/>
            <a:ext cx="8928100" cy="6007568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27000" y="900020"/>
            <a:ext cx="125222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```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import_main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py$result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%&gt;%</a:t>
            </a:r>
            <a:b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data.frame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(expr = "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py_pd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", time = .) %&gt;%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rbind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data.frame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%&gt;%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            mutate(time = time/10^9)) %&gt;%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ggplot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(expr, log10(time)))+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gem_violin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()+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coord_flip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`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``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7800" y="4913"/>
            <a:ext cx="808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visualization in R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40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181820" y="2539388"/>
            <a:ext cx="66864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/>
              <a:t>R Interface to Python</a:t>
            </a:r>
          </a:p>
        </p:txBody>
      </p:sp>
    </p:spTree>
    <p:extLst>
      <p:ext uri="{BB962C8B-B14F-4D97-AF65-F5344CB8AC3E}">
        <p14:creationId xmlns:p14="http://schemas.microsoft.com/office/powerpoint/2010/main" val="1721030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4" y="730853"/>
            <a:ext cx="8984536" cy="598969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800" y="4913"/>
            <a:ext cx="808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visualization in R chunk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3600863">
            <a:off x="2907576" y="3921977"/>
            <a:ext cx="1362061" cy="71747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1732" y="4280716"/>
            <a:ext cx="718264" cy="718264"/>
          </a:xfrm>
          <a:prstGeom prst="rect">
            <a:avLst/>
          </a:prstGeom>
        </p:spPr>
      </p:pic>
      <p:pic>
        <p:nvPicPr>
          <p:cNvPr id="11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64" y="3604811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964" y="2538011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64" y="1668637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88" y="730853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1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>
                <a:solidFill>
                  <a:srgbClr val="FF40FF"/>
                </a:solidFill>
              </a:rPr>
              <a:t>R 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484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>
                <a:solidFill>
                  <a:srgbClr val="FF40FF"/>
                </a:solidFill>
              </a:rPr>
              <a:t>R 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7609884" y="2190198"/>
            <a:ext cx="1362061" cy="71747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137814" y="3213100"/>
            <a:ext cx="7802986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418" name="Picture 2" descr="絵文字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9150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660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6487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Run Python in </a:t>
            </a:r>
            <a:r>
              <a:rPr lang="en-US" altLang="ja-JP" sz="4800" dirty="0" err="1" smtClean="0"/>
              <a:t>Rstudio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5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589" y="5623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258515" y="1459185"/>
            <a:ext cx="8552181" cy="2451745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4105" y="1541050"/>
            <a:ext cx="8001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8515" y="812854"/>
            <a:ext cx="711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1. Attach Python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12" y="203133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788677" y="4666118"/>
            <a:ext cx="5698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</a:t>
            </a:r>
            <a:r>
              <a:rPr kumimoji="1" lang="en-US" altLang="ja-JP" sz="3200" smtClean="0"/>
              <a:t>&gt; Python </a:t>
            </a:r>
            <a:r>
              <a:rPr kumimoji="1" lang="en-US" altLang="ja-JP" sz="3200" dirty="0" smtClean="0"/>
              <a:t>script</a:t>
            </a:r>
            <a:endParaRPr kumimoji="1"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515" y="398510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2. Create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8515" y="5250893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3. write in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3" name="角丸四角形 12"/>
          <p:cNvSpPr/>
          <p:nvPr/>
        </p:nvSpPr>
        <p:spPr>
          <a:xfrm>
            <a:off x="258515" y="5861067"/>
            <a:ext cx="8552181" cy="880371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4105" y="5870347"/>
            <a:ext cx="1462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dirty="0" smtClean="0">
                <a:latin typeface="DFPGyoSho-Lt" charset="-128"/>
                <a:ea typeface="DFPGyoSho-Lt" charset="-128"/>
                <a:cs typeface="DFPGyoSho-Lt" charset="-128"/>
              </a:rPr>
              <a:t>a = 1</a:t>
            </a:r>
            <a:endParaRPr lang="ja-JP" altLang="en-US" sz="440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333" y="5942120"/>
            <a:ext cx="718264" cy="7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393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tps://images-na.ssl-images-amazon.com/images/I/51gkgp5cUfL._SX425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839" y="1112550"/>
            <a:ext cx="5256584" cy="49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4589131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ja-JP" altLang="en-US" sz="1400" dirty="0">
                <a:solidFill>
                  <a:schemeClr val="bg1">
                    <a:lumMod val="65000"/>
                  </a:schemeClr>
                </a:solidFill>
              </a:rPr>
              <a:t>https://www.amazon.co.jp</a:t>
            </a:r>
            <a:r>
              <a:rPr lang="ja-JP" altLang="en-US" sz="1400" dirty="0" smtClean="0">
                <a:solidFill>
                  <a:schemeClr val="bg1">
                    <a:lumMod val="65000"/>
                  </a:schemeClr>
                </a:solidFill>
              </a:rPr>
              <a:t>/dp</a:t>
            </a:r>
            <a:r>
              <a:rPr lang="ja-JP" altLang="en-US" sz="1400" dirty="0">
                <a:solidFill>
                  <a:schemeClr val="bg1">
                    <a:lumMod val="65000"/>
                  </a:schemeClr>
                </a:solidFill>
              </a:rPr>
              <a:t>/B00Y0UI990</a:t>
            </a:r>
            <a:r>
              <a:rPr lang="ja-JP" altLang="en-US" sz="14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84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0" y="0"/>
            <a:ext cx="9020529" cy="3860800"/>
          </a:xfrm>
          <a:custGeom>
            <a:avLst/>
            <a:gdLst>
              <a:gd name="connsiteX0" fmla="*/ 0 w 9020529"/>
              <a:gd name="connsiteY0" fmla="*/ 0 h 3860800"/>
              <a:gd name="connsiteX1" fmla="*/ 9020529 w 9020529"/>
              <a:gd name="connsiteY1" fmla="*/ 0 h 3860800"/>
              <a:gd name="connsiteX2" fmla="*/ 9020529 w 9020529"/>
              <a:gd name="connsiteY2" fmla="*/ 659464 h 3860800"/>
              <a:gd name="connsiteX3" fmla="*/ 5699656 w 9020529"/>
              <a:gd name="connsiteY3" fmla="*/ 659464 h 3860800"/>
              <a:gd name="connsiteX4" fmla="*/ 5699656 w 9020529"/>
              <a:gd name="connsiteY4" fmla="*/ 774700 h 3860800"/>
              <a:gd name="connsiteX5" fmla="*/ 4102100 w 9020529"/>
              <a:gd name="connsiteY5" fmla="*/ 774700 h 3860800"/>
              <a:gd name="connsiteX6" fmla="*/ 4102100 w 9020529"/>
              <a:gd name="connsiteY6" fmla="*/ 1460500 h 3860800"/>
              <a:gd name="connsiteX7" fmla="*/ 5791200 w 9020529"/>
              <a:gd name="connsiteY7" fmla="*/ 1460500 h 3860800"/>
              <a:gd name="connsiteX8" fmla="*/ 5791200 w 9020529"/>
              <a:gd name="connsiteY8" fmla="*/ 1436690 h 3860800"/>
              <a:gd name="connsiteX9" fmla="*/ 9020529 w 9020529"/>
              <a:gd name="connsiteY9" fmla="*/ 1436690 h 3860800"/>
              <a:gd name="connsiteX10" fmla="*/ 9020529 w 9020529"/>
              <a:gd name="connsiteY10" fmla="*/ 3860800 h 3860800"/>
              <a:gd name="connsiteX11" fmla="*/ 0 w 9020529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38608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774700"/>
                </a:lnTo>
                <a:lnTo>
                  <a:pt x="4102100" y="774700"/>
                </a:lnTo>
                <a:lnTo>
                  <a:pt x="4102100" y="1460500"/>
                </a:lnTo>
                <a:lnTo>
                  <a:pt x="5791200" y="1460500"/>
                </a:lnTo>
                <a:lnTo>
                  <a:pt x="5791200" y="1436690"/>
                </a:lnTo>
                <a:lnTo>
                  <a:pt x="9020529" y="1436690"/>
                </a:lnTo>
                <a:lnTo>
                  <a:pt x="9020529" y="3860800"/>
                </a:lnTo>
                <a:lnTo>
                  <a:pt x="0" y="38608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56382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0" y="0"/>
            <a:ext cx="9020529" cy="3860800"/>
          </a:xfrm>
          <a:custGeom>
            <a:avLst/>
            <a:gdLst>
              <a:gd name="connsiteX0" fmla="*/ 0 w 9020529"/>
              <a:gd name="connsiteY0" fmla="*/ 0 h 3860800"/>
              <a:gd name="connsiteX1" fmla="*/ 9020529 w 9020529"/>
              <a:gd name="connsiteY1" fmla="*/ 0 h 3860800"/>
              <a:gd name="connsiteX2" fmla="*/ 9020529 w 9020529"/>
              <a:gd name="connsiteY2" fmla="*/ 659464 h 3860800"/>
              <a:gd name="connsiteX3" fmla="*/ 5699656 w 9020529"/>
              <a:gd name="connsiteY3" fmla="*/ 659464 h 3860800"/>
              <a:gd name="connsiteX4" fmla="*/ 5699656 w 9020529"/>
              <a:gd name="connsiteY4" fmla="*/ 774700 h 3860800"/>
              <a:gd name="connsiteX5" fmla="*/ 4102100 w 9020529"/>
              <a:gd name="connsiteY5" fmla="*/ 774700 h 3860800"/>
              <a:gd name="connsiteX6" fmla="*/ 4102100 w 9020529"/>
              <a:gd name="connsiteY6" fmla="*/ 1460500 h 3860800"/>
              <a:gd name="connsiteX7" fmla="*/ 5791200 w 9020529"/>
              <a:gd name="connsiteY7" fmla="*/ 1460500 h 3860800"/>
              <a:gd name="connsiteX8" fmla="*/ 5791200 w 9020529"/>
              <a:gd name="connsiteY8" fmla="*/ 1436690 h 3860800"/>
              <a:gd name="connsiteX9" fmla="*/ 9020529 w 9020529"/>
              <a:gd name="connsiteY9" fmla="*/ 1436690 h 3860800"/>
              <a:gd name="connsiteX10" fmla="*/ 9020529 w 9020529"/>
              <a:gd name="connsiteY10" fmla="*/ 3860800 h 3860800"/>
              <a:gd name="connsiteX11" fmla="*/ 0 w 9020529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38608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774700"/>
                </a:lnTo>
                <a:lnTo>
                  <a:pt x="4102100" y="774700"/>
                </a:lnTo>
                <a:lnTo>
                  <a:pt x="4102100" y="1460500"/>
                </a:lnTo>
                <a:lnTo>
                  <a:pt x="5791200" y="1460500"/>
                </a:lnTo>
                <a:lnTo>
                  <a:pt x="5791200" y="1436690"/>
                </a:lnTo>
                <a:lnTo>
                  <a:pt x="9020529" y="1436690"/>
                </a:lnTo>
                <a:lnTo>
                  <a:pt x="9020529" y="3860800"/>
                </a:lnTo>
                <a:lnTo>
                  <a:pt x="0" y="3860800"/>
                </a:lnTo>
                <a:close/>
              </a:path>
            </a:pathLst>
          </a:cu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142" b="14794"/>
          <a:stretch/>
        </p:blipFill>
        <p:spPr>
          <a:xfrm>
            <a:off x="42847" y="2806701"/>
            <a:ext cx="9101153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4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4" r="28643" b="69338"/>
          <a:stretch/>
        </p:blipFill>
        <p:spPr>
          <a:xfrm>
            <a:off x="1" y="3505200"/>
            <a:ext cx="9144000" cy="1295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4" b="9715"/>
          <a:stretch/>
        </p:blipFill>
        <p:spPr>
          <a:xfrm>
            <a:off x="25400" y="3954911"/>
            <a:ext cx="9101153" cy="290308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51142" b="71152"/>
          <a:stretch/>
        </p:blipFill>
        <p:spPr>
          <a:xfrm>
            <a:off x="42848" y="2133600"/>
            <a:ext cx="9101153" cy="13716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 b="44737"/>
          <a:stretch/>
        </p:blipFill>
        <p:spPr>
          <a:xfrm>
            <a:off x="0" y="0"/>
            <a:ext cx="9020529" cy="2133600"/>
          </a:xfrm>
          <a:custGeom>
            <a:avLst/>
            <a:gdLst>
              <a:gd name="connsiteX0" fmla="*/ 0 w 9020529"/>
              <a:gd name="connsiteY0" fmla="*/ 0 h 2133600"/>
              <a:gd name="connsiteX1" fmla="*/ 9020529 w 9020529"/>
              <a:gd name="connsiteY1" fmla="*/ 0 h 2133600"/>
              <a:gd name="connsiteX2" fmla="*/ 9020529 w 9020529"/>
              <a:gd name="connsiteY2" fmla="*/ 659464 h 2133600"/>
              <a:gd name="connsiteX3" fmla="*/ 5699656 w 9020529"/>
              <a:gd name="connsiteY3" fmla="*/ 659464 h 2133600"/>
              <a:gd name="connsiteX4" fmla="*/ 5699656 w 9020529"/>
              <a:gd name="connsiteY4" fmla="*/ 673100 h 2133600"/>
              <a:gd name="connsiteX5" fmla="*/ 4140200 w 9020529"/>
              <a:gd name="connsiteY5" fmla="*/ 673100 h 2133600"/>
              <a:gd name="connsiteX6" fmla="*/ 4140200 w 9020529"/>
              <a:gd name="connsiteY6" fmla="*/ 1384300 h 2133600"/>
              <a:gd name="connsiteX7" fmla="*/ 5699656 w 9020529"/>
              <a:gd name="connsiteY7" fmla="*/ 1384300 h 2133600"/>
              <a:gd name="connsiteX8" fmla="*/ 5699656 w 9020529"/>
              <a:gd name="connsiteY8" fmla="*/ 1436690 h 2133600"/>
              <a:gd name="connsiteX9" fmla="*/ 9020529 w 9020529"/>
              <a:gd name="connsiteY9" fmla="*/ 1436690 h 2133600"/>
              <a:gd name="connsiteX10" fmla="*/ 9020529 w 9020529"/>
              <a:gd name="connsiteY10" fmla="*/ 2133600 h 2133600"/>
              <a:gd name="connsiteX11" fmla="*/ 0 w 9020529"/>
              <a:gd name="connsiteY11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21336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673100"/>
                </a:lnTo>
                <a:lnTo>
                  <a:pt x="4140200" y="673100"/>
                </a:lnTo>
                <a:lnTo>
                  <a:pt x="4140200" y="1384300"/>
                </a:lnTo>
                <a:lnTo>
                  <a:pt x="5699656" y="1384300"/>
                </a:lnTo>
                <a:lnTo>
                  <a:pt x="5699656" y="1436690"/>
                </a:lnTo>
                <a:lnTo>
                  <a:pt x="9020529" y="1436690"/>
                </a:lnTo>
                <a:lnTo>
                  <a:pt x="9020529" y="2133600"/>
                </a:lnTo>
                <a:lnTo>
                  <a:pt x="0" y="2133600"/>
                </a:lnTo>
                <a:close/>
              </a:path>
            </a:pathLst>
          </a:custGeom>
        </p:spPr>
      </p:pic>
      <p:sp>
        <p:nvSpPr>
          <p:cNvPr id="13" name="テキスト ボックス 12"/>
          <p:cNvSpPr txBox="1"/>
          <p:nvPr/>
        </p:nvSpPr>
        <p:spPr>
          <a:xfrm flipH="1">
            <a:off x="1290319" y="3473823"/>
            <a:ext cx="250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smtClean="0">
                <a:solidFill>
                  <a:schemeClr val="bg1"/>
                </a:solidFill>
              </a:rPr>
              <a:t>(escape key)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 b="81908"/>
          <a:stretch/>
        </p:blipFill>
        <p:spPr>
          <a:xfrm>
            <a:off x="0" y="0"/>
            <a:ext cx="6662057" cy="515873"/>
          </a:xfrm>
          <a:custGeom>
            <a:avLst/>
            <a:gdLst>
              <a:gd name="connsiteX0" fmla="*/ 0 w 9020529"/>
              <a:gd name="connsiteY0" fmla="*/ 0 h 698500"/>
              <a:gd name="connsiteX1" fmla="*/ 9020529 w 9020529"/>
              <a:gd name="connsiteY1" fmla="*/ 0 h 698500"/>
              <a:gd name="connsiteX2" fmla="*/ 9020529 w 9020529"/>
              <a:gd name="connsiteY2" fmla="*/ 659464 h 698500"/>
              <a:gd name="connsiteX3" fmla="*/ 5699656 w 9020529"/>
              <a:gd name="connsiteY3" fmla="*/ 659464 h 698500"/>
              <a:gd name="connsiteX4" fmla="*/ 5699656 w 9020529"/>
              <a:gd name="connsiteY4" fmla="*/ 698500 h 698500"/>
              <a:gd name="connsiteX5" fmla="*/ 0 w 9020529"/>
              <a:gd name="connsiteY5" fmla="*/ 69850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20529" h="6985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698500"/>
                </a:lnTo>
                <a:lnTo>
                  <a:pt x="0" y="698500"/>
                </a:lnTo>
                <a:close/>
              </a:path>
            </a:pathLst>
          </a:cu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43296" b="16625"/>
          <a:stretch/>
        </p:blipFill>
        <p:spPr>
          <a:xfrm>
            <a:off x="0" y="502558"/>
            <a:ext cx="9020530" cy="635544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4129356" y="1428942"/>
            <a:ext cx="1362061" cy="7174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6241185" y="2552290"/>
            <a:ext cx="1362061" cy="717479"/>
          </a:xfrm>
          <a:prstGeom prst="rect">
            <a:avLst/>
          </a:prstGeom>
        </p:spPr>
      </p:pic>
      <p:pic>
        <p:nvPicPr>
          <p:cNvPr id="10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972" y="610641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303" y="154454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82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R </a:t>
            </a:r>
            <a:r>
              <a:rPr lang="en-US" altLang="ja-JP" sz="3000" dirty="0">
                <a:solidFill>
                  <a:srgbClr val="FF40FF"/>
                </a:solidFill>
              </a:rPr>
              <a:t>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7427727" y="2557953"/>
            <a:ext cx="1362061" cy="71747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137815" y="3685944"/>
            <a:ext cx="7802986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3492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565900" y="4426203"/>
            <a:ext cx="2578100" cy="24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xmlns="" id="{25257DBB-0562-D44F-B250-CE1CAFAE4920}"/>
              </a:ext>
            </a:extLst>
          </p:cNvPr>
          <p:cNvSpPr/>
          <p:nvPr/>
        </p:nvSpPr>
        <p:spPr>
          <a:xfrm>
            <a:off x="679780" y="708093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38A86EDF-5EF1-B54F-A5B0-CA4720A82B1D}"/>
              </a:ext>
            </a:extLst>
          </p:cNvPr>
          <p:cNvGrpSpPr/>
          <p:nvPr/>
        </p:nvGrpSpPr>
        <p:grpSpPr>
          <a:xfrm>
            <a:off x="1390007" y="1382581"/>
            <a:ext cx="2000849" cy="1252035"/>
            <a:chOff x="2614095" y="743577"/>
            <a:chExt cx="1949441" cy="1219866"/>
          </a:xfrm>
        </p:grpSpPr>
        <p:grpSp>
          <p:nvGrpSpPr>
            <p:cNvPr id="3" name="図形グループ 86">
              <a:extLst>
                <a:ext uri="{FF2B5EF4-FFF2-40B4-BE49-F238E27FC236}">
                  <a16:creationId xmlns:a16="http://schemas.microsoft.com/office/drawing/2014/main" xmlns="" id="{A4344D3E-52FE-AB4E-8424-3177CFC3C8E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" name="直方体 3">
                <a:extLst>
                  <a:ext uri="{FF2B5EF4-FFF2-40B4-BE49-F238E27FC236}">
                    <a16:creationId xmlns:a16="http://schemas.microsoft.com/office/drawing/2014/main" xmlns="" id="{B1B2BD5D-5670-8E40-A42D-2D0B28E6294F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xmlns="" id="{DFE0DEFF-4660-0A49-AD7E-A73A0276FCD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xmlns="" id="{E2D2B118-9911-6740-ADC6-A500A70496CC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xmlns="" id="{9B12C3C6-1687-7648-97BF-C0D72F35D9C5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8" name="円/楕円 7">
                <a:extLst>
                  <a:ext uri="{FF2B5EF4-FFF2-40B4-BE49-F238E27FC236}">
                    <a16:creationId xmlns:a16="http://schemas.microsoft.com/office/drawing/2014/main" xmlns="" id="{46C4B40B-909E-8341-B487-8E2FB7448A4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9" name="図形グループ 92">
              <a:extLst>
                <a:ext uri="{FF2B5EF4-FFF2-40B4-BE49-F238E27FC236}">
                  <a16:creationId xmlns:a16="http://schemas.microsoft.com/office/drawing/2014/main" xmlns="" id="{3DDEBDC2-E278-0B45-888A-26D4628C9F8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10" name="直方体 9">
                <a:extLst>
                  <a:ext uri="{FF2B5EF4-FFF2-40B4-BE49-F238E27FC236}">
                    <a16:creationId xmlns:a16="http://schemas.microsoft.com/office/drawing/2014/main" xmlns="" id="{F713B218-13D9-EA44-B2D6-2F9B337A42AE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xmlns="" id="{2C365F15-8F27-DC4A-857C-AE2C9477A411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2" name="直方体 11">
                <a:extLst>
                  <a:ext uri="{FF2B5EF4-FFF2-40B4-BE49-F238E27FC236}">
                    <a16:creationId xmlns:a16="http://schemas.microsoft.com/office/drawing/2014/main" xmlns="" id="{565EC824-48EE-D84A-9FD8-30060806B397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xmlns="" id="{B7D9CA8B-1A24-9D46-9D2E-FA3EB5C8BCC5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4A2531AE-5CB3-3A4A-AE24-8DECFA748CC2}"/>
              </a:ext>
            </a:extLst>
          </p:cNvPr>
          <p:cNvSpPr txBox="1"/>
          <p:nvPr/>
        </p:nvSpPr>
        <p:spPr>
          <a:xfrm>
            <a:off x="3576592" y="139484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A4A441D3-13E6-4446-83B8-9A301A340062}"/>
              </a:ext>
            </a:extLst>
          </p:cNvPr>
          <p:cNvSpPr txBox="1"/>
          <p:nvPr/>
        </p:nvSpPr>
        <p:spPr>
          <a:xfrm>
            <a:off x="1337292" y="7898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xmlns="" id="{66AE6FD3-3C9B-5F43-9C41-7842ED5B4EC9}"/>
              </a:ext>
            </a:extLst>
          </p:cNvPr>
          <p:cNvSpPr txBox="1"/>
          <p:nvPr/>
        </p:nvSpPr>
        <p:spPr>
          <a:xfrm>
            <a:off x="1983732" y="17971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xmlns="" id="{797E7F09-852F-4E48-976D-7A9266671C00}"/>
              </a:ext>
            </a:extLst>
          </p:cNvPr>
          <p:cNvSpPr/>
          <p:nvPr/>
        </p:nvSpPr>
        <p:spPr>
          <a:xfrm>
            <a:off x="1123720" y="3028733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F63A6FD7-906C-C044-90EE-74C8F0570FF8}"/>
              </a:ext>
            </a:extLst>
          </p:cNvPr>
          <p:cNvSpPr txBox="1"/>
          <p:nvPr/>
        </p:nvSpPr>
        <p:spPr>
          <a:xfrm>
            <a:off x="3567947" y="214392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xmlns="" id="{0FFF0B11-0414-9E45-B44D-8AF0F5D9C506}"/>
              </a:ext>
            </a:extLst>
          </p:cNvPr>
          <p:cNvGrpSpPr/>
          <p:nvPr/>
        </p:nvGrpSpPr>
        <p:grpSpPr>
          <a:xfrm>
            <a:off x="2919515" y="3146292"/>
            <a:ext cx="2000849" cy="1252035"/>
            <a:chOff x="2614095" y="743577"/>
            <a:chExt cx="1949441" cy="1219866"/>
          </a:xfrm>
        </p:grpSpPr>
        <p:grpSp>
          <p:nvGrpSpPr>
            <p:cNvPr id="23" name="図形グループ 86">
              <a:extLst>
                <a:ext uri="{FF2B5EF4-FFF2-40B4-BE49-F238E27FC236}">
                  <a16:creationId xmlns:a16="http://schemas.microsoft.com/office/drawing/2014/main" xmlns="" id="{AD425D8A-8876-8F41-AEAB-A95B6D5F64C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29" name="直方体 28">
                <a:extLst>
                  <a:ext uri="{FF2B5EF4-FFF2-40B4-BE49-F238E27FC236}">
                    <a16:creationId xmlns:a16="http://schemas.microsoft.com/office/drawing/2014/main" xmlns="" id="{A2EBFF5B-D107-A246-B087-24BFAEEA91EA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800E7630-B373-174D-A799-905215264C0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C1549ED7-3032-7A45-9ED2-F840171EB406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9D4039DB-30BE-6A48-BE54-F606FE99B019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xmlns="" id="{7FA06E49-F5E4-8B49-B03C-2C6F7F4CADBB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24" name="図形グループ 92">
              <a:extLst>
                <a:ext uri="{FF2B5EF4-FFF2-40B4-BE49-F238E27FC236}">
                  <a16:creationId xmlns:a16="http://schemas.microsoft.com/office/drawing/2014/main" xmlns="" id="{7787CAAE-AA07-3F4D-A3C5-4DC18B4F5284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xmlns="" id="{9E6BC2AF-1BE1-BA4B-A803-88E93EA9BA09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6" name="円柱 25">
                <a:extLst>
                  <a:ext uri="{FF2B5EF4-FFF2-40B4-BE49-F238E27FC236}">
                    <a16:creationId xmlns:a16="http://schemas.microsoft.com/office/drawing/2014/main" xmlns="" id="{B7DA8ADD-18B8-2640-B9EE-A34142BB042C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7" name="直方体 26">
                <a:extLst>
                  <a:ext uri="{FF2B5EF4-FFF2-40B4-BE49-F238E27FC236}">
                    <a16:creationId xmlns:a16="http://schemas.microsoft.com/office/drawing/2014/main" xmlns="" id="{808D9BC3-72E6-3541-8BD0-FB504FCBAD3D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E271B133-0CE7-4C44-98B7-B93C3E54C39C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xmlns="" id="{7DC197CB-DEA5-D048-9035-D9D2874634D5}"/>
              </a:ext>
            </a:extLst>
          </p:cNvPr>
          <p:cNvSpPr txBox="1"/>
          <p:nvPr/>
        </p:nvSpPr>
        <p:spPr>
          <a:xfrm>
            <a:off x="3513240" y="356086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9A6EA3E9-B55C-474C-92EA-BA5C2650005B}"/>
              </a:ext>
            </a:extLst>
          </p:cNvPr>
          <p:cNvSpPr txBox="1"/>
          <p:nvPr/>
        </p:nvSpPr>
        <p:spPr>
          <a:xfrm>
            <a:off x="1172866" y="3509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xmlns="" id="{3CD7A3EE-9165-7347-AC4C-2DB5B12F631A}"/>
              </a:ext>
            </a:extLst>
          </p:cNvPr>
          <p:cNvSpPr txBox="1"/>
          <p:nvPr/>
        </p:nvSpPr>
        <p:spPr>
          <a:xfrm>
            <a:off x="4981513" y="35098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xmlns="" id="{14F39815-6361-A34B-B5C9-346622ECDDB1}"/>
              </a:ext>
            </a:extLst>
          </p:cNvPr>
          <p:cNvSpPr/>
          <p:nvPr/>
        </p:nvSpPr>
        <p:spPr>
          <a:xfrm>
            <a:off x="694050" y="4724019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xmlns="" id="{35C25EF8-F64F-A043-B21F-BA4A9968DC95}"/>
              </a:ext>
            </a:extLst>
          </p:cNvPr>
          <p:cNvGrpSpPr/>
          <p:nvPr/>
        </p:nvGrpSpPr>
        <p:grpSpPr>
          <a:xfrm>
            <a:off x="1288761" y="4781430"/>
            <a:ext cx="2000849" cy="1252035"/>
            <a:chOff x="2614095" y="743577"/>
            <a:chExt cx="1949441" cy="1219866"/>
          </a:xfrm>
        </p:grpSpPr>
        <p:grpSp>
          <p:nvGrpSpPr>
            <p:cNvPr id="39" name="図形グループ 86">
              <a:extLst>
                <a:ext uri="{FF2B5EF4-FFF2-40B4-BE49-F238E27FC236}">
                  <a16:creationId xmlns:a16="http://schemas.microsoft.com/office/drawing/2014/main" xmlns="" id="{E4848AE3-FE99-D640-88BE-378F20A919F4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5" name="直方体 44">
                <a:extLst>
                  <a:ext uri="{FF2B5EF4-FFF2-40B4-BE49-F238E27FC236}">
                    <a16:creationId xmlns:a16="http://schemas.microsoft.com/office/drawing/2014/main" xmlns="" id="{C6A92F0B-6A81-BC47-AB12-E3102248CDDB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xmlns="" id="{2EF3C0D1-0BFD-8E4B-9409-375900DD40B8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xmlns="" id="{E2F30079-DE37-3A40-AEFF-68D4CFD8C98D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xmlns="" id="{31C52277-E0D4-2445-B29A-CE548B66179E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xmlns="" id="{D22D69A5-87F3-7544-9BE8-046F1AFD72A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40" name="図形グループ 92">
              <a:extLst>
                <a:ext uri="{FF2B5EF4-FFF2-40B4-BE49-F238E27FC236}">
                  <a16:creationId xmlns:a16="http://schemas.microsoft.com/office/drawing/2014/main" xmlns="" id="{458DA5B3-BD69-FA4A-BF95-E93FAD271BF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41" name="直方体 40">
                <a:extLst>
                  <a:ext uri="{FF2B5EF4-FFF2-40B4-BE49-F238E27FC236}">
                    <a16:creationId xmlns:a16="http://schemas.microsoft.com/office/drawing/2014/main" xmlns="" id="{FB957948-7D8B-154C-A75B-A3CC95B9BC2C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2" name="円柱 41">
                <a:extLst>
                  <a:ext uri="{FF2B5EF4-FFF2-40B4-BE49-F238E27FC236}">
                    <a16:creationId xmlns:a16="http://schemas.microsoft.com/office/drawing/2014/main" xmlns="" id="{7C5E8292-C6DF-2248-A4CE-B8C914FD1B6B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3" name="直方体 42">
                <a:extLst>
                  <a:ext uri="{FF2B5EF4-FFF2-40B4-BE49-F238E27FC236}">
                    <a16:creationId xmlns:a16="http://schemas.microsoft.com/office/drawing/2014/main" xmlns="" id="{A1CE8A4A-5667-F741-9800-6EAD9D4640B5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xmlns="" id="{325F3B8F-98CD-1744-91C4-F33F263C977A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xmlns="" id="{54B8F6D2-EB9A-ED41-9E04-BB32AB62C6E4}"/>
              </a:ext>
            </a:extLst>
          </p:cNvPr>
          <p:cNvSpPr txBox="1"/>
          <p:nvPr/>
        </p:nvSpPr>
        <p:spPr>
          <a:xfrm>
            <a:off x="1882486" y="51960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xmlns="" id="{A5808105-7D98-544A-8B8F-6DD629AB0029}"/>
              </a:ext>
            </a:extLst>
          </p:cNvPr>
          <p:cNvSpPr txBox="1"/>
          <p:nvPr/>
        </p:nvSpPr>
        <p:spPr>
          <a:xfrm>
            <a:off x="3378481" y="519600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CA22BBCD-63AE-F84A-8DDF-2D4F9F3C7BB3}"/>
              </a:ext>
            </a:extLst>
          </p:cNvPr>
          <p:cNvSpPr txBox="1"/>
          <p:nvPr/>
        </p:nvSpPr>
        <p:spPr>
          <a:xfrm>
            <a:off x="1331332" y="60946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xmlns="" id="{787C9CD0-FE58-184F-A1AC-4663866ECB67}"/>
              </a:ext>
            </a:extLst>
          </p:cNvPr>
          <p:cNvSpPr txBox="1"/>
          <p:nvPr/>
        </p:nvSpPr>
        <p:spPr>
          <a:xfrm>
            <a:off x="98371" y="7049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一昔前</a:t>
            </a:r>
            <a:endParaRPr kumimoji="1" lang="ja-JP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0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073400" y="2705100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/>
              <a:t>s</a:t>
            </a:r>
            <a:r>
              <a:rPr kumimoji="1" lang="en-US" altLang="ja-JP" sz="4800" smtClean="0"/>
              <a:t>ummary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95245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xmlns="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xmlns="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xmlns="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xmlns="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xmlns="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xmlns="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xmlns="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xmlns="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xmlns="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メモ 24">
            <a:extLst>
              <a:ext uri="{FF2B5EF4-FFF2-40B4-BE49-F238E27FC236}">
                <a16:creationId xmlns:a16="http://schemas.microsoft.com/office/drawing/2014/main" xmlns="" id="{9F184A94-46DD-2B4E-A6B6-8360AEBD453E}"/>
              </a:ext>
            </a:extLst>
          </p:cNvPr>
          <p:cNvSpPr/>
          <p:nvPr/>
        </p:nvSpPr>
        <p:spPr>
          <a:xfrm>
            <a:off x="5108259" y="2013495"/>
            <a:ext cx="3840056" cy="473413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027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1754342" y="2177200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4507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:a16="http://schemas.microsoft.com/office/drawing/2014/main" xmlns="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" name="テキスト ボックス 2"/>
          <p:cNvSpPr txBox="1"/>
          <p:nvPr/>
        </p:nvSpPr>
        <p:spPr>
          <a:xfrm>
            <a:off x="187702" y="7872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Independent virtual environment</a:t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security &amp; reproducibility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5216202" y="2095565"/>
            <a:ext cx="3732112" cy="460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"3.7</a:t>
            </a:r>
            <a:r>
              <a:rPr lang="ja-JP" altLang="en-US" sz="2400" dirty="0" smtClean="0"/>
              <a:t>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/>
              <a:t>cycler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0.10.0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kiwisolver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matplotlib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3.1.1</a:t>
            </a:r>
            <a:endParaRPr lang="en-US" altLang="ja-JP" sz="2400" dirty="0" smtClean="0"/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mr-IN" altLang="ja-JP" sz="2400" dirty="0" err="1" smtClean="0"/>
              <a:t>opencv-python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4.1.0.25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pandas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0.25.0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pyparsing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2.4.0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1.1.2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80995" y="273050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メモ 27">
            <a:extLst>
              <a:ext uri="{FF2B5EF4-FFF2-40B4-BE49-F238E27FC236}">
                <a16:creationId xmlns:a16="http://schemas.microsoft.com/office/drawing/2014/main" xmlns="" id="{9F184A94-46DD-2B4E-A6B6-8360AEBD453E}"/>
              </a:ext>
            </a:extLst>
          </p:cNvPr>
          <p:cNvSpPr/>
          <p:nvPr/>
        </p:nvSpPr>
        <p:spPr>
          <a:xfrm>
            <a:off x="3541619" y="4595425"/>
            <a:ext cx="2770281" cy="215220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649562" y="4677495"/>
            <a:ext cx="236955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</a:t>
            </a:r>
            <a:r>
              <a:rPr lang="ja-JP" altLang="en-US" sz="2400" dirty="0" smtClean="0"/>
              <a:t>"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.7"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2714355" y="531243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2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41931" y="2397680"/>
            <a:ext cx="8089900" cy="15266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51260" y="2461181"/>
            <a:ext cx="4549643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cd &lt;project root&gt;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--python 3.7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6964" y="1598950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Create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xmlns="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151110" y="4609824"/>
            <a:ext cx="0" cy="2044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6" y="3801955"/>
            <a:ext cx="1161325" cy="11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4DCF6D57-1D68-8D4A-BDB2-CF917B81EB09}"/>
              </a:ext>
            </a:extLst>
          </p:cNvPr>
          <p:cNvSpPr txBox="1"/>
          <p:nvPr/>
        </p:nvSpPr>
        <p:spPr>
          <a:xfrm>
            <a:off x="1586882" y="4217074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&lt;project root&gt;</a:t>
            </a:r>
            <a:endParaRPr kumimoji="1" lang="ja-JP" altLang="en-US" sz="2800" dirty="0"/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xmlns="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169567" y="6276052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xmlns="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169567" y="5231756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「フォルダ　アイコン」の画像検索結果">
            <a:extLst>
              <a:ext uri="{FF2B5EF4-FFF2-40B4-BE49-F238E27FC236}">
                <a16:creationId xmlns:a16="http://schemas.microsoft.com/office/drawing/2014/main" xmlns="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19" y="4637831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xmlns="" id="{189A1381-1566-284C-9887-BF7BF12E5433}"/>
              </a:ext>
            </a:extLst>
          </p:cNvPr>
          <p:cNvSpPr txBox="1"/>
          <p:nvPr/>
        </p:nvSpPr>
        <p:spPr>
          <a:xfrm>
            <a:off x="2340578" y="5062042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.</a:t>
            </a:r>
            <a:r>
              <a:rPr kumimoji="1" lang="en-US" altLang="ja-JP" sz="3200" dirty="0" err="1" smtClean="0"/>
              <a:t>venv</a:t>
            </a:r>
            <a:endParaRPr kumimoji="1" lang="ja-JP" altLang="en-US" sz="3200" dirty="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xmlns="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61" y="5589152"/>
            <a:ext cx="834630" cy="972734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xmlns="" id="{72DF8227-1FC0-6A4A-9277-1AD05026E595}"/>
              </a:ext>
            </a:extLst>
          </p:cNvPr>
          <p:cNvSpPr txBox="1"/>
          <p:nvPr/>
        </p:nvSpPr>
        <p:spPr>
          <a:xfrm>
            <a:off x="2340578" y="5948997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 smtClean="0"/>
              <a:t>Pipfile</a:t>
            </a:r>
            <a:endParaRPr kumimoji="1" lang="ja-JP" altLang="en-US" sz="32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00009" y="5948997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package info</a:t>
            </a:r>
            <a:endParaRPr kumimoji="1" lang="ja-JP" altLang="en-US" sz="32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700009" y="5074742"/>
            <a:ext cx="4214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interpreter, </a:t>
            </a:r>
            <a:r>
              <a:rPr kumimoji="1" lang="en-US" altLang="ja-JP" sz="3200" dirty="0" err="1" smtClean="0"/>
              <a:t>env</a:t>
            </a:r>
            <a:r>
              <a:rPr kumimoji="1" lang="en-US" altLang="ja-JP" sz="3200" dirty="0" smtClean="0"/>
              <a:t> info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42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60115" y="3402285"/>
            <a:ext cx="8552181" cy="3026053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348415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40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reticulate from CRAN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2755954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Attach Python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6639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>
                <a:latin typeface="DFPGyoSho-Lt" charset="-128"/>
                <a:ea typeface="DFPGyoSho-Lt" charset="-128"/>
                <a:cs typeface="DFPGyoSho-Lt" charset="-128"/>
              </a:rPr>
              <a:t>install.packages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(reticulate)</a:t>
            </a:r>
          </a:p>
        </p:txBody>
      </p:sp>
    </p:spTree>
    <p:extLst>
      <p:ext uri="{BB962C8B-B14F-4D97-AF65-F5344CB8AC3E}">
        <p14:creationId xmlns:p14="http://schemas.microsoft.com/office/powerpoint/2010/main" val="1994843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1443029"/>
          </a:xfrm>
          <a:prstGeom prst="roundRect">
            <a:avLst>
              <a:gd name="adj" fmla="val 511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&lt;- import(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"pandas"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3045943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Shear </a:t>
            </a:r>
            <a:r>
              <a:rPr lang="en-US" altLang="ja-JP" sz="3600" b="1" dirty="0" err="1" smtClean="0"/>
              <a:t>pyobj</a:t>
            </a:r>
            <a:r>
              <a:rPr lang="en-US" altLang="ja-JP" sz="3600" b="1" dirty="0" smtClean="0"/>
              <a:t> between </a:t>
            </a:r>
            <a:r>
              <a:rPr lang="en-US" altLang="ja-JP" sz="3600" b="1" dirty="0" err="1" smtClean="0"/>
              <a:t>pychunks</a:t>
            </a:r>
            <a:r>
              <a:rPr lang="en-US" altLang="ja-JP" sz="3600" b="1" dirty="0" smtClean="0"/>
              <a:t> in </a:t>
            </a:r>
            <a:r>
              <a:rPr lang="en-US" altLang="ja-JP" sz="3600" b="1" dirty="0" err="1" smtClean="0"/>
              <a:t>Rmd</a:t>
            </a:r>
            <a:endParaRPr kumimoji="1" lang="ja-JP" altLang="en-US" sz="2800" dirty="0"/>
          </a:p>
        </p:txBody>
      </p:sp>
      <p:sp>
        <p:nvSpPr>
          <p:cNvPr id="9" name="角丸四角形 8"/>
          <p:cNvSpPr/>
          <p:nvPr/>
        </p:nvSpPr>
        <p:spPr>
          <a:xfrm>
            <a:off x="360115" y="3711840"/>
            <a:ext cx="8552181" cy="3067849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5705" y="3793705"/>
            <a:ext cx="8001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1561571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6487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Run Python in </a:t>
            </a:r>
            <a:r>
              <a:rPr lang="en-US" altLang="ja-JP" sz="4800" dirty="0" err="1" smtClean="0"/>
              <a:t>Rstudio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5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589" y="5623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258515" y="1459185"/>
            <a:ext cx="8552181" cy="2451745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4105" y="1541050"/>
            <a:ext cx="8001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8515" y="812854"/>
            <a:ext cx="711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1. Attach Python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:a16="http://schemas.microsoft.com/office/drawing/2014/main" xmlns="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12" y="203133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788677" y="4666118"/>
            <a:ext cx="5698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</a:t>
            </a:r>
            <a:r>
              <a:rPr kumimoji="1" lang="en-US" altLang="ja-JP" sz="3200" smtClean="0"/>
              <a:t>&gt; Python </a:t>
            </a:r>
            <a:r>
              <a:rPr kumimoji="1" lang="en-US" altLang="ja-JP" sz="3200" dirty="0" smtClean="0"/>
              <a:t>script</a:t>
            </a:r>
            <a:endParaRPr kumimoji="1"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515" y="398510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2. Create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8515" y="5250893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3. write in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3" name="角丸四角形 12"/>
          <p:cNvSpPr/>
          <p:nvPr/>
        </p:nvSpPr>
        <p:spPr>
          <a:xfrm>
            <a:off x="258515" y="5861067"/>
            <a:ext cx="8552181" cy="880371"/>
          </a:xfrm>
          <a:prstGeom prst="roundRect">
            <a:avLst>
              <a:gd name="adj" fmla="val 45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4105" y="5870347"/>
            <a:ext cx="1462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dirty="0" smtClean="0">
                <a:latin typeface="DFPGyoSho-Lt" charset="-128"/>
                <a:ea typeface="DFPGyoSho-Lt" charset="-128"/>
                <a:cs typeface="DFPGyoSho-Lt" charset="-128"/>
              </a:rPr>
              <a:t>a = 1</a:t>
            </a:r>
            <a:endParaRPr lang="ja-JP" altLang="en-US" sz="440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333" y="5942120"/>
            <a:ext cx="718264" cy="7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23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R </a:t>
            </a:r>
            <a:r>
              <a:rPr lang="en-US" altLang="ja-JP" sz="3000" dirty="0">
                <a:solidFill>
                  <a:srgbClr val="FF40FF"/>
                </a:solidFill>
              </a:rPr>
              <a:t>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>
                <a:solidFill>
                  <a:srgbClr val="FF40FF"/>
                </a:solidFill>
              </a:rPr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565900" y="4426203"/>
            <a:ext cx="2578100" cy="24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:a16="http://schemas.microsoft.com/office/drawing/2014/main" xmlns="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xmlns="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:a16="http://schemas.microsoft.com/office/drawing/2014/main" xmlns="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xmlns="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:a16="http://schemas.microsoft.com/office/drawing/2014/main" xmlns="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xmlns="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:a16="http://schemas.microsoft.com/office/drawing/2014/main" xmlns="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:a16="http://schemas.microsoft.com/office/drawing/2014/main" xmlns="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xmlns="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xmlns="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xmlns="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:a16="http://schemas.microsoft.com/office/drawing/2014/main" xmlns="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xmlns="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:a16="http://schemas.microsoft.com/office/drawing/2014/main" xmlns="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:a16="http://schemas.microsoft.com/office/drawing/2014/main" xmlns="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:a16="http://schemas.microsoft.com/office/drawing/2014/main" xmlns="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xmlns="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:a16="http://schemas.microsoft.com/office/drawing/2014/main" xmlns="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:a16="http://schemas.microsoft.com/office/drawing/2014/main" xmlns="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円/楕円 25">
            <a:extLst>
              <a:ext uri="{FF2B5EF4-FFF2-40B4-BE49-F238E27FC236}">
                <a16:creationId xmlns:a16="http://schemas.microsoft.com/office/drawing/2014/main" xmlns="" id="{F40EEFFF-136D-4045-AA08-F16D2068AA74}"/>
              </a:ext>
            </a:extLst>
          </p:cNvPr>
          <p:cNvSpPr/>
          <p:nvPr/>
        </p:nvSpPr>
        <p:spPr>
          <a:xfrm>
            <a:off x="7370956" y="4268334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1</a:t>
            </a:r>
            <a:endParaRPr kumimoji="1" lang="ja-JP" altLang="en-US" dirty="0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xmlns="" id="{40965FE1-A143-7349-ADC6-29F01EF29ED1}"/>
              </a:ext>
            </a:extLst>
          </p:cNvPr>
          <p:cNvSpPr/>
          <p:nvPr/>
        </p:nvSpPr>
        <p:spPr>
          <a:xfrm>
            <a:off x="2680216" y="459879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2</a:t>
            </a:r>
            <a:endParaRPr kumimoji="1" lang="ja-JP" altLang="en-US" dirty="0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xmlns="" id="{D21692D9-F016-954C-886A-8F1AD22C7691}"/>
              </a:ext>
            </a:extLst>
          </p:cNvPr>
          <p:cNvSpPr/>
          <p:nvPr/>
        </p:nvSpPr>
        <p:spPr>
          <a:xfrm>
            <a:off x="5025586" y="2364107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730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552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:a16="http://schemas.microsoft.com/office/drawing/2014/main" xmlns="" id="{25257DBB-0562-D44F-B250-CE1CAFAE4920}"/>
              </a:ext>
            </a:extLst>
          </p:cNvPr>
          <p:cNvSpPr/>
          <p:nvPr/>
        </p:nvSpPr>
        <p:spPr>
          <a:xfrm>
            <a:off x="679780" y="708093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38A86EDF-5EF1-B54F-A5B0-CA4720A82B1D}"/>
              </a:ext>
            </a:extLst>
          </p:cNvPr>
          <p:cNvGrpSpPr/>
          <p:nvPr/>
        </p:nvGrpSpPr>
        <p:grpSpPr>
          <a:xfrm>
            <a:off x="1390007" y="1382581"/>
            <a:ext cx="2000849" cy="1252035"/>
            <a:chOff x="2614095" y="743577"/>
            <a:chExt cx="1949441" cy="1219866"/>
          </a:xfrm>
        </p:grpSpPr>
        <p:grpSp>
          <p:nvGrpSpPr>
            <p:cNvPr id="3" name="図形グループ 86">
              <a:extLst>
                <a:ext uri="{FF2B5EF4-FFF2-40B4-BE49-F238E27FC236}">
                  <a16:creationId xmlns:a16="http://schemas.microsoft.com/office/drawing/2014/main" xmlns="" id="{A4344D3E-52FE-AB4E-8424-3177CFC3C8E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" name="直方体 3">
                <a:extLst>
                  <a:ext uri="{FF2B5EF4-FFF2-40B4-BE49-F238E27FC236}">
                    <a16:creationId xmlns:a16="http://schemas.microsoft.com/office/drawing/2014/main" xmlns="" id="{B1B2BD5D-5670-8E40-A42D-2D0B28E6294F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xmlns="" id="{DFE0DEFF-4660-0A49-AD7E-A73A0276FCD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xmlns="" id="{E2D2B118-9911-6740-ADC6-A500A70496CC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xmlns="" id="{9B12C3C6-1687-7648-97BF-C0D72F35D9C5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8" name="円/楕円 7">
                <a:extLst>
                  <a:ext uri="{FF2B5EF4-FFF2-40B4-BE49-F238E27FC236}">
                    <a16:creationId xmlns:a16="http://schemas.microsoft.com/office/drawing/2014/main" xmlns="" id="{46C4B40B-909E-8341-B487-8E2FB7448A4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9" name="図形グループ 92">
              <a:extLst>
                <a:ext uri="{FF2B5EF4-FFF2-40B4-BE49-F238E27FC236}">
                  <a16:creationId xmlns:a16="http://schemas.microsoft.com/office/drawing/2014/main" xmlns="" id="{3DDEBDC2-E278-0B45-888A-26D4628C9F8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10" name="直方体 9">
                <a:extLst>
                  <a:ext uri="{FF2B5EF4-FFF2-40B4-BE49-F238E27FC236}">
                    <a16:creationId xmlns:a16="http://schemas.microsoft.com/office/drawing/2014/main" xmlns="" id="{F713B218-13D9-EA44-B2D6-2F9B337A42AE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:a16="http://schemas.microsoft.com/office/drawing/2014/main" xmlns="" id="{2C365F15-8F27-DC4A-857C-AE2C9477A411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2" name="直方体 11">
                <a:extLst>
                  <a:ext uri="{FF2B5EF4-FFF2-40B4-BE49-F238E27FC236}">
                    <a16:creationId xmlns:a16="http://schemas.microsoft.com/office/drawing/2014/main" xmlns="" id="{565EC824-48EE-D84A-9FD8-30060806B397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xmlns="" id="{B7D9CA8B-1A24-9D46-9D2E-FA3EB5C8BCC5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4A2531AE-5CB3-3A4A-AE24-8DECFA748CC2}"/>
              </a:ext>
            </a:extLst>
          </p:cNvPr>
          <p:cNvSpPr txBox="1"/>
          <p:nvPr/>
        </p:nvSpPr>
        <p:spPr>
          <a:xfrm>
            <a:off x="3576592" y="139484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A4A441D3-13E6-4446-83B8-9A301A340062}"/>
              </a:ext>
            </a:extLst>
          </p:cNvPr>
          <p:cNvSpPr txBox="1"/>
          <p:nvPr/>
        </p:nvSpPr>
        <p:spPr>
          <a:xfrm>
            <a:off x="1337292" y="7898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xmlns="" id="{66AE6FD3-3C9B-5F43-9C41-7842ED5B4EC9}"/>
              </a:ext>
            </a:extLst>
          </p:cNvPr>
          <p:cNvSpPr txBox="1"/>
          <p:nvPr/>
        </p:nvSpPr>
        <p:spPr>
          <a:xfrm>
            <a:off x="1975084" y="153402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7" name="フリーフォーム 56">
            <a:extLst>
              <a:ext uri="{FF2B5EF4-FFF2-40B4-BE49-F238E27FC236}">
                <a16:creationId xmlns:a16="http://schemas.microsoft.com/office/drawing/2014/main" xmlns="" id="{797E7F09-852F-4E48-976D-7A9266671C00}"/>
              </a:ext>
            </a:extLst>
          </p:cNvPr>
          <p:cNvSpPr/>
          <p:nvPr/>
        </p:nvSpPr>
        <p:spPr>
          <a:xfrm>
            <a:off x="1123720" y="3028733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F63A6FD7-906C-C044-90EE-74C8F0570FF8}"/>
              </a:ext>
            </a:extLst>
          </p:cNvPr>
          <p:cNvSpPr txBox="1"/>
          <p:nvPr/>
        </p:nvSpPr>
        <p:spPr>
          <a:xfrm>
            <a:off x="3567947" y="214392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xmlns="" id="{0FFF0B11-0414-9E45-B44D-8AF0F5D9C506}"/>
              </a:ext>
            </a:extLst>
          </p:cNvPr>
          <p:cNvGrpSpPr/>
          <p:nvPr/>
        </p:nvGrpSpPr>
        <p:grpSpPr>
          <a:xfrm>
            <a:off x="2919515" y="3146292"/>
            <a:ext cx="2000849" cy="1252035"/>
            <a:chOff x="2614095" y="743577"/>
            <a:chExt cx="1949441" cy="1219866"/>
          </a:xfrm>
        </p:grpSpPr>
        <p:grpSp>
          <p:nvGrpSpPr>
            <p:cNvPr id="23" name="図形グループ 86">
              <a:extLst>
                <a:ext uri="{FF2B5EF4-FFF2-40B4-BE49-F238E27FC236}">
                  <a16:creationId xmlns:a16="http://schemas.microsoft.com/office/drawing/2014/main" xmlns="" id="{AD425D8A-8876-8F41-AEAB-A95B6D5F64C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29" name="直方体 28">
                <a:extLst>
                  <a:ext uri="{FF2B5EF4-FFF2-40B4-BE49-F238E27FC236}">
                    <a16:creationId xmlns:a16="http://schemas.microsoft.com/office/drawing/2014/main" xmlns="" id="{A2EBFF5B-D107-A246-B087-24BFAEEA91EA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xmlns="" id="{800E7630-B373-174D-A799-905215264C0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xmlns="" id="{C1549ED7-3032-7A45-9ED2-F840171EB406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xmlns="" id="{9D4039DB-30BE-6A48-BE54-F606FE99B019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:a16="http://schemas.microsoft.com/office/drawing/2014/main" xmlns="" id="{7FA06E49-F5E4-8B49-B03C-2C6F7F4CADBB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24" name="図形グループ 92">
              <a:extLst>
                <a:ext uri="{FF2B5EF4-FFF2-40B4-BE49-F238E27FC236}">
                  <a16:creationId xmlns:a16="http://schemas.microsoft.com/office/drawing/2014/main" xmlns="" id="{7787CAAE-AA07-3F4D-A3C5-4DC18B4F5284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xmlns="" id="{9E6BC2AF-1BE1-BA4B-A803-88E93EA9BA09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6" name="円柱 25">
                <a:extLst>
                  <a:ext uri="{FF2B5EF4-FFF2-40B4-BE49-F238E27FC236}">
                    <a16:creationId xmlns:a16="http://schemas.microsoft.com/office/drawing/2014/main" xmlns="" id="{B7DA8ADD-18B8-2640-B9EE-A34142BB042C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7" name="直方体 26">
                <a:extLst>
                  <a:ext uri="{FF2B5EF4-FFF2-40B4-BE49-F238E27FC236}">
                    <a16:creationId xmlns:a16="http://schemas.microsoft.com/office/drawing/2014/main" xmlns="" id="{808D9BC3-72E6-3541-8BD0-FB504FCBAD3D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xmlns="" id="{E271B133-0CE7-4C44-98B7-B93C3E54C39C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9A6EA3E9-B55C-474C-92EA-BA5C2650005B}"/>
              </a:ext>
            </a:extLst>
          </p:cNvPr>
          <p:cNvSpPr txBox="1"/>
          <p:nvPr/>
        </p:nvSpPr>
        <p:spPr>
          <a:xfrm>
            <a:off x="1172866" y="3509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xmlns="" id="{3CD7A3EE-9165-7347-AC4C-2DB5B12F631A}"/>
              </a:ext>
            </a:extLst>
          </p:cNvPr>
          <p:cNvSpPr txBox="1"/>
          <p:nvPr/>
        </p:nvSpPr>
        <p:spPr>
          <a:xfrm>
            <a:off x="4981513" y="35098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:a16="http://schemas.microsoft.com/office/drawing/2014/main" xmlns="" id="{14F39815-6361-A34B-B5C9-346622ECDDB1}"/>
              </a:ext>
            </a:extLst>
          </p:cNvPr>
          <p:cNvSpPr/>
          <p:nvPr/>
        </p:nvSpPr>
        <p:spPr>
          <a:xfrm>
            <a:off x="694050" y="4724019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xmlns="" id="{35C25EF8-F64F-A043-B21F-BA4A9968DC95}"/>
              </a:ext>
            </a:extLst>
          </p:cNvPr>
          <p:cNvGrpSpPr/>
          <p:nvPr/>
        </p:nvGrpSpPr>
        <p:grpSpPr>
          <a:xfrm>
            <a:off x="1288761" y="4781430"/>
            <a:ext cx="2000849" cy="1252035"/>
            <a:chOff x="2614095" y="743577"/>
            <a:chExt cx="1949441" cy="1219866"/>
          </a:xfrm>
        </p:grpSpPr>
        <p:grpSp>
          <p:nvGrpSpPr>
            <p:cNvPr id="39" name="図形グループ 86">
              <a:extLst>
                <a:ext uri="{FF2B5EF4-FFF2-40B4-BE49-F238E27FC236}">
                  <a16:creationId xmlns:a16="http://schemas.microsoft.com/office/drawing/2014/main" xmlns="" id="{E4848AE3-FE99-D640-88BE-378F20A919F4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5" name="直方体 44">
                <a:extLst>
                  <a:ext uri="{FF2B5EF4-FFF2-40B4-BE49-F238E27FC236}">
                    <a16:creationId xmlns:a16="http://schemas.microsoft.com/office/drawing/2014/main" xmlns="" id="{C6A92F0B-6A81-BC47-AB12-E3102248CDDB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:a16="http://schemas.microsoft.com/office/drawing/2014/main" xmlns="" id="{2EF3C0D1-0BFD-8E4B-9409-375900DD40B8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:a16="http://schemas.microsoft.com/office/drawing/2014/main" xmlns="" id="{E2F30079-DE37-3A40-AEFF-68D4CFD8C98D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xmlns="" id="{31C52277-E0D4-2445-B29A-CE548B66179E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:a16="http://schemas.microsoft.com/office/drawing/2014/main" xmlns="" id="{D22D69A5-87F3-7544-9BE8-046F1AFD72A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40" name="図形グループ 92">
              <a:extLst>
                <a:ext uri="{FF2B5EF4-FFF2-40B4-BE49-F238E27FC236}">
                  <a16:creationId xmlns:a16="http://schemas.microsoft.com/office/drawing/2014/main" xmlns="" id="{458DA5B3-BD69-FA4A-BF95-E93FAD271BF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41" name="直方体 40">
                <a:extLst>
                  <a:ext uri="{FF2B5EF4-FFF2-40B4-BE49-F238E27FC236}">
                    <a16:creationId xmlns:a16="http://schemas.microsoft.com/office/drawing/2014/main" xmlns="" id="{FB957948-7D8B-154C-A75B-A3CC95B9BC2C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2" name="円柱 41">
                <a:extLst>
                  <a:ext uri="{FF2B5EF4-FFF2-40B4-BE49-F238E27FC236}">
                    <a16:creationId xmlns:a16="http://schemas.microsoft.com/office/drawing/2014/main" xmlns="" id="{7C5E8292-C6DF-2248-A4CE-B8C914FD1B6B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3" name="直方体 42">
                <a:extLst>
                  <a:ext uri="{FF2B5EF4-FFF2-40B4-BE49-F238E27FC236}">
                    <a16:creationId xmlns:a16="http://schemas.microsoft.com/office/drawing/2014/main" xmlns="" id="{A1CE8A4A-5667-F741-9800-6EAD9D4640B5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xmlns="" id="{325F3B8F-98CD-1744-91C4-F33F263C977A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xmlns="" id="{A5808105-7D98-544A-8B8F-6DD629AB0029}"/>
              </a:ext>
            </a:extLst>
          </p:cNvPr>
          <p:cNvSpPr txBox="1"/>
          <p:nvPr/>
        </p:nvSpPr>
        <p:spPr>
          <a:xfrm>
            <a:off x="3378481" y="519600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CA22BBCD-63AE-F84A-8DDF-2D4F9F3C7BB3}"/>
              </a:ext>
            </a:extLst>
          </p:cNvPr>
          <p:cNvSpPr txBox="1"/>
          <p:nvPr/>
        </p:nvSpPr>
        <p:spPr>
          <a:xfrm>
            <a:off x="1331332" y="60946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xmlns="" id="{787C9CD0-FE58-184F-A1AC-4663866ECB67}"/>
              </a:ext>
            </a:extLst>
          </p:cNvPr>
          <p:cNvSpPr txBox="1"/>
          <p:nvPr/>
        </p:nvSpPr>
        <p:spPr>
          <a:xfrm>
            <a:off x="98371" y="704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最近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xmlns="" id="{C213C109-3018-F249-8785-5F5B6BE461B3}"/>
              </a:ext>
            </a:extLst>
          </p:cNvPr>
          <p:cNvSpPr txBox="1"/>
          <p:nvPr/>
        </p:nvSpPr>
        <p:spPr>
          <a:xfrm>
            <a:off x="3503971" y="330344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xmlns="" id="{27682F81-CCDB-ED42-8EB5-A5710818EE99}"/>
              </a:ext>
            </a:extLst>
          </p:cNvPr>
          <p:cNvSpPr txBox="1"/>
          <p:nvPr/>
        </p:nvSpPr>
        <p:spPr>
          <a:xfrm>
            <a:off x="1867397" y="495117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578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E9DE6B2E-6560-C348-9328-133F4D0C900F}" vid="{74D7BC39-C1C7-FD4E-A5B4-878E93B206C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User</Template>
  <TotalTime>834</TotalTime>
  <Words>2336</Words>
  <Application>Microsoft Macintosh PowerPoint</Application>
  <PresentationFormat>画面に合わせる (4:3)</PresentationFormat>
  <Paragraphs>600</Paragraphs>
  <Slides>89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89</vt:i4>
      </vt:variant>
    </vt:vector>
  </HeadingPairs>
  <TitlesOfParts>
    <vt:vector size="98" baseType="lpstr">
      <vt:lpstr>Cambria Math</vt:lpstr>
      <vt:lpstr>DFPGyoSho-Lt</vt:lpstr>
      <vt:lpstr>HG丸ｺﾞｼｯｸM-PRO</vt:lpstr>
      <vt:lpstr>Mangal</vt:lpstr>
      <vt:lpstr>uzura_font</vt:lpstr>
      <vt:lpstr>Yu Gothic</vt:lpstr>
      <vt:lpstr>源ノ角ゴシック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km</dc:creator>
  <cp:lastModifiedBy>MIMURA Koki</cp:lastModifiedBy>
  <cp:revision>84</cp:revision>
  <cp:lastPrinted>2019-07-25T16:44:04Z</cp:lastPrinted>
  <dcterms:created xsi:type="dcterms:W3CDTF">2019-07-25T00:26:14Z</dcterms:created>
  <dcterms:modified xsi:type="dcterms:W3CDTF">2019-07-25T16:44:20Z</dcterms:modified>
</cp:coreProperties>
</file>